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78" r:id="rId3"/>
    <p:sldId id="304" r:id="rId4"/>
    <p:sldId id="300" r:id="rId5"/>
    <p:sldId id="301" r:id="rId6"/>
    <p:sldId id="305" r:id="rId7"/>
    <p:sldId id="306" r:id="rId8"/>
    <p:sldId id="302" r:id="rId9"/>
    <p:sldId id="257" r:id="rId10"/>
    <p:sldId id="261" r:id="rId11"/>
    <p:sldId id="258" r:id="rId12"/>
    <p:sldId id="259" r:id="rId13"/>
    <p:sldId id="262" r:id="rId14"/>
    <p:sldId id="263" r:id="rId15"/>
    <p:sldId id="264" r:id="rId16"/>
    <p:sldId id="265" r:id="rId17"/>
    <p:sldId id="266" r:id="rId18"/>
    <p:sldId id="267" r:id="rId19"/>
    <p:sldId id="298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9" r:id="rId31"/>
    <p:sldId id="280" r:id="rId32"/>
    <p:sldId id="282" r:id="rId33"/>
    <p:sldId id="281" r:id="rId34"/>
    <p:sldId id="284" r:id="rId35"/>
    <p:sldId id="283" r:id="rId36"/>
    <p:sldId id="286" r:id="rId37"/>
    <p:sldId id="287" r:id="rId38"/>
    <p:sldId id="289" r:id="rId39"/>
    <p:sldId id="288" r:id="rId40"/>
    <p:sldId id="290" r:id="rId41"/>
    <p:sldId id="291" r:id="rId42"/>
    <p:sldId id="292" r:id="rId43"/>
    <p:sldId id="293" r:id="rId44"/>
    <p:sldId id="294" r:id="rId45"/>
    <p:sldId id="295" r:id="rId46"/>
    <p:sldId id="308" r:id="rId47"/>
    <p:sldId id="296" r:id="rId48"/>
    <p:sldId id="307" r:id="rId49"/>
    <p:sldId id="29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>
      <p:cViewPr varScale="1">
        <p:scale>
          <a:sx n="66" d="100"/>
          <a:sy n="66" d="100"/>
        </p:scale>
        <p:origin x="-128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955BD-92BB-48ED-84D3-7C8AE52F5FE2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A607F-3FC7-4603-A755-C8D5D16A7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29CB-C667-4251-AAC9-B523DCDD8E31}" type="datetime1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6E27-9493-442B-90B1-A29D47072321}" type="datetime1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8636-1C21-4B85-8B5E-888D7FCA11D7}" type="datetime1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ACEB-7D9C-406E-89CD-871DD416ECFB}" type="datetime1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81B1-E273-4F25-96A5-ED10646E6253}" type="datetime1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2EC4F-951E-44B4-B329-C966E3E00361}" type="datetime1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FA15-CBE9-42DA-9CE5-E01CEE620A9D}" type="datetime1">
              <a:rPr lang="en-US" smtClean="0"/>
              <a:pPr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C890-EDD4-47EB-989C-A0ACA67BDC0C}" type="datetime1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43A9-39CB-43EC-AF17-804CA8AA3D22}" type="datetime1">
              <a:rPr lang="en-US" smtClean="0"/>
              <a:pPr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A8B6-2D6F-4D36-A1E4-54D9F4B89C7E}" type="datetime1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B003-5F4E-402B-8826-EE80334AE622}" type="datetime1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E19E4-15FF-475F-B89F-CF70A11CFA2A}" type="datetime1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AB8AB-8075-444E-9790-6421FED479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Virtual_machin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latform_as_a_service" TargetMode="External"/><Relationship Id="rId2" Type="http://schemas.openxmlformats.org/officeDocument/2006/relationships/hyperlink" Target="http://en.wikipedia.org/wiki/Software_as_a_serv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nfrastructure_as_a_Servic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pplication_securit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ecords_managemen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ebtrends.about.com/od/webapplications/gr/googledocs_rev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ebtrends.about.com/od/enterprise20/a/cloud-computing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windows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ebdesign.about.com/od/html5/qt/what_is_html5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ce_cream_sandwich" TargetMode="External"/><Relationship Id="rId3" Type="http://schemas.openxmlformats.org/officeDocument/2006/relationships/hyperlink" Target="http://en.wikipedia.org/wiki/Donut" TargetMode="External"/><Relationship Id="rId7" Type="http://schemas.openxmlformats.org/officeDocument/2006/relationships/hyperlink" Target="http://en.wikipedia.org/wiki/Honeycomb_toffee" TargetMode="External"/><Relationship Id="rId2" Type="http://schemas.openxmlformats.org/officeDocument/2006/relationships/hyperlink" Target="http://en.wikipedia.org/wiki/Cupca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Gingerbread" TargetMode="External"/><Relationship Id="rId5" Type="http://schemas.openxmlformats.org/officeDocument/2006/relationships/hyperlink" Target="http://en.wikipedia.org/wiki/Frozen_yogurt" TargetMode="External"/><Relationship Id="rId4" Type="http://schemas.openxmlformats.org/officeDocument/2006/relationships/hyperlink" Target="http://en.wikipedia.org/wiki/%C3%89clair_(pastry)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libaba_Group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irtas" TargetMode="External"/><Relationship Id="rId13" Type="http://schemas.openxmlformats.org/officeDocument/2006/relationships/hyperlink" Target="http://en.wikipedia.org/wiki/GOS_(operating_system)" TargetMode="External"/><Relationship Id="rId18" Type="http://schemas.openxmlformats.org/officeDocument/2006/relationships/hyperlink" Target="http://en.wikipedia.org/wiki/MIUI" TargetMode="External"/><Relationship Id="rId26" Type="http://schemas.openxmlformats.org/officeDocument/2006/relationships/hyperlink" Target="http://en.wikipedia.org/wiki/SRWare_Iron" TargetMode="External"/><Relationship Id="rId3" Type="http://schemas.openxmlformats.org/officeDocument/2006/relationships/hyperlink" Target="http://en.wikipedia.org/wiki/Baidu_Yi" TargetMode="External"/><Relationship Id="rId21" Type="http://schemas.openxmlformats.org/officeDocument/2006/relationships/hyperlink" Target="http://en.wikipedia.org/wiki/OG-OS" TargetMode="External"/><Relationship Id="rId7" Type="http://schemas.openxmlformats.org/officeDocument/2006/relationships/hyperlink" Target="http://en.wikipedia.org/wiki/Chromium_(web_browser)" TargetMode="External"/><Relationship Id="rId12" Type="http://schemas.openxmlformats.org/officeDocument/2006/relationships/hyperlink" Target="http://en.wikipedia.org/wiki/CyanogenMod" TargetMode="External"/><Relationship Id="rId17" Type="http://schemas.openxmlformats.org/officeDocument/2006/relationships/hyperlink" Target="http://en.wikipedia.org/wiki/Legacy-free_PC" TargetMode="External"/><Relationship Id="rId25" Type="http://schemas.openxmlformats.org/officeDocument/2006/relationships/hyperlink" Target="http://en.wikipedia.org/wiki/Replicant_(operating_system)" TargetMode="External"/><Relationship Id="rId2" Type="http://schemas.openxmlformats.org/officeDocument/2006/relationships/hyperlink" Target="http://en.wikipedia.org/wiki/Android_(operating_system)" TargetMode="External"/><Relationship Id="rId16" Type="http://schemas.openxmlformats.org/officeDocument/2006/relationships/hyperlink" Target="http://en.wikipedia.org/wiki/Joli_OS" TargetMode="External"/><Relationship Id="rId20" Type="http://schemas.openxmlformats.org/officeDocument/2006/relationships/hyperlink" Target="http://en.wikipedia.org/wiki/Nettop" TargetMode="External"/><Relationship Id="rId29" Type="http://schemas.openxmlformats.org/officeDocument/2006/relationships/hyperlink" Target="http://en.wikipedia.org/wiki/Zonb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hromebook" TargetMode="External"/><Relationship Id="rId11" Type="http://schemas.openxmlformats.org/officeDocument/2006/relationships/hyperlink" Target="http://en.wikipedia.org/wiki/Comodo_Dragon_(web_browser)" TargetMode="External"/><Relationship Id="rId24" Type="http://schemas.openxmlformats.org/officeDocument/2006/relationships/hyperlink" Target="http://en.wikipedia.org/wiki/Plug_computer" TargetMode="External"/><Relationship Id="rId5" Type="http://schemas.openxmlformats.org/officeDocument/2006/relationships/hyperlink" Target="http://en.wikipedia.org/wiki/Google_Chrome" TargetMode="External"/><Relationship Id="rId15" Type="http://schemas.openxmlformats.org/officeDocument/2006/relationships/hyperlink" Target="http://en.wikipedia.org/wiki/IPhone" TargetMode="External"/><Relationship Id="rId23" Type="http://schemas.openxmlformats.org/officeDocument/2006/relationships/hyperlink" Target="http://en.wikipedia.org/wiki/OPhone" TargetMode="External"/><Relationship Id="rId28" Type="http://schemas.openxmlformats.org/officeDocument/2006/relationships/hyperlink" Target="http://en.wikipedia.org/wiki/Windows_Phone" TargetMode="External"/><Relationship Id="rId10" Type="http://schemas.openxmlformats.org/officeDocument/2006/relationships/hyperlink" Target="http://en.wikipedia.org/wiki/CloudBook" TargetMode="External"/><Relationship Id="rId19" Type="http://schemas.openxmlformats.org/officeDocument/2006/relationships/hyperlink" Target="http://en.wikipedia.org/wiki/Netbook" TargetMode="External"/><Relationship Id="rId4" Type="http://schemas.openxmlformats.org/officeDocument/2006/relationships/hyperlink" Target="http://en.wikipedia.org/wiki/Cherrypal" TargetMode="External"/><Relationship Id="rId9" Type="http://schemas.openxmlformats.org/officeDocument/2006/relationships/hyperlink" Target="http://en.wikipedia.org/wiki/Cloud_storage_gateway" TargetMode="External"/><Relationship Id="rId14" Type="http://schemas.openxmlformats.org/officeDocument/2006/relationships/hyperlink" Target="http://en.wikipedia.org/wiki/Internet_OS" TargetMode="External"/><Relationship Id="rId22" Type="http://schemas.openxmlformats.org/officeDocument/2006/relationships/hyperlink" Target="http://en.wikipedia.org/wiki/OMFGB" TargetMode="External"/><Relationship Id="rId27" Type="http://schemas.openxmlformats.org/officeDocument/2006/relationships/hyperlink" Target="http://en.wikipedia.org/wiki/StorSimple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places/al/mobile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ProgramLSCS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Computing – </a:t>
            </a:r>
            <a:br>
              <a:rPr lang="en-US" dirty="0" smtClean="0"/>
            </a:br>
            <a:r>
              <a:rPr lang="en-US" dirty="0" smtClean="0"/>
              <a:t>a simple Explanation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Jere Minich</a:t>
            </a:r>
          </a:p>
          <a:p>
            <a:r>
              <a:rPr lang="en-US" dirty="0" smtClean="0"/>
              <a:t>Program Director</a:t>
            </a:r>
          </a:p>
          <a:p>
            <a:r>
              <a:rPr lang="en-US" dirty="0" smtClean="0"/>
              <a:t>Lake-Sumter Computer Society</a:t>
            </a:r>
          </a:p>
          <a:p>
            <a:r>
              <a:rPr lang="en-US" dirty="0" smtClean="0"/>
              <a:t>Leesburg, </a:t>
            </a:r>
            <a:r>
              <a:rPr lang="en-US" dirty="0" smtClean="0"/>
              <a:t>Florida</a:t>
            </a:r>
          </a:p>
          <a:p>
            <a:r>
              <a:rPr lang="en-US" smtClean="0"/>
              <a:t>49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much-needed </a:t>
            </a:r>
            <a:r>
              <a:rPr lang="en-US" sz="3600" dirty="0"/>
              <a:t>technology that </a:t>
            </a:r>
            <a:r>
              <a:rPr lang="en-US" sz="3600" dirty="0" smtClean="0"/>
              <a:t>provides:</a:t>
            </a:r>
          </a:p>
          <a:p>
            <a:pPr lvl="1"/>
            <a:r>
              <a:rPr lang="en-US" sz="3600" dirty="0" smtClean="0"/>
              <a:t> </a:t>
            </a:r>
            <a:r>
              <a:rPr lang="en-US" sz="3600" dirty="0"/>
              <a:t>resources over the Internet, </a:t>
            </a:r>
            <a:endParaRPr lang="en-US" sz="3600" dirty="0" smtClean="0"/>
          </a:p>
          <a:p>
            <a:pPr lvl="1"/>
            <a:r>
              <a:rPr lang="en-US" sz="3600" dirty="0" smtClean="0"/>
              <a:t>which are: </a:t>
            </a:r>
          </a:p>
          <a:p>
            <a:pPr lvl="2"/>
            <a:r>
              <a:rPr lang="en-US" sz="3600" dirty="0" smtClean="0"/>
              <a:t>extremely </a:t>
            </a:r>
            <a:r>
              <a:rPr lang="en-US" sz="3600" dirty="0"/>
              <a:t>accessible </a:t>
            </a:r>
            <a:endParaRPr lang="en-US" sz="3600" dirty="0" smtClean="0"/>
          </a:p>
          <a:p>
            <a:pPr lvl="2"/>
            <a:r>
              <a:rPr lang="en-US" sz="3600" dirty="0"/>
              <a:t>a</a:t>
            </a:r>
            <a:r>
              <a:rPr lang="en-US" sz="3600" dirty="0" smtClean="0"/>
              <a:t>nd</a:t>
            </a:r>
            <a:r>
              <a:rPr lang="en-US" sz="3600" dirty="0"/>
              <a:t>  informative as a service </a:t>
            </a:r>
            <a:endParaRPr lang="en-US" sz="3600" dirty="0" smtClean="0"/>
          </a:p>
          <a:p>
            <a:r>
              <a:rPr lang="en-US" sz="3600" dirty="0" smtClean="0"/>
              <a:t>to </a:t>
            </a:r>
            <a:r>
              <a:rPr lang="en-US" sz="3600" dirty="0"/>
              <a:t>those who use </a:t>
            </a:r>
            <a:r>
              <a:rPr lang="en-US" sz="3600" dirty="0" smtClean="0"/>
              <a:t> Cloud Computing.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strength of cloud computing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that </a:t>
            </a:r>
            <a:r>
              <a:rPr lang="en-US" dirty="0"/>
              <a:t>it is instantly scalable;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other </a:t>
            </a:r>
            <a:r>
              <a:rPr lang="en-US" dirty="0" smtClean="0"/>
              <a:t>words: 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computers can </a:t>
            </a:r>
            <a:r>
              <a:rPr lang="en-US" dirty="0" smtClean="0"/>
              <a:t>be;</a:t>
            </a:r>
          </a:p>
          <a:p>
            <a:pPr lvl="2"/>
            <a:r>
              <a:rPr lang="en-US" dirty="0" smtClean="0"/>
              <a:t>added </a:t>
            </a:r>
            <a:r>
              <a:rPr lang="en-US" dirty="0"/>
              <a:t>to </a:t>
            </a:r>
            <a:endParaRPr lang="en-US" dirty="0" smtClean="0"/>
          </a:p>
          <a:p>
            <a:pPr lvl="2"/>
            <a:r>
              <a:rPr lang="en-US" dirty="0" smtClean="0"/>
              <a:t>or </a:t>
            </a:r>
            <a:r>
              <a:rPr lang="en-US" dirty="0"/>
              <a:t>removed </a:t>
            </a:r>
            <a:r>
              <a:rPr lang="en-US" dirty="0" smtClean="0"/>
              <a:t> from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cloud at any time, </a:t>
            </a:r>
            <a:endParaRPr lang="en-US" dirty="0" smtClean="0"/>
          </a:p>
          <a:p>
            <a:pPr lvl="1"/>
            <a:r>
              <a:rPr lang="en-US" dirty="0" smtClean="0"/>
              <a:t>without </a:t>
            </a:r>
            <a:r>
              <a:rPr lang="en-US" dirty="0"/>
              <a:t>impacting the operation of the </a:t>
            </a:r>
            <a:r>
              <a:rPr lang="en-US" dirty="0" smtClean="0"/>
              <a:t>cloud.</a:t>
            </a:r>
          </a:p>
          <a:p>
            <a:r>
              <a:rPr lang="en-US" dirty="0" smtClean="0"/>
              <a:t>Therefore: 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are virtually </a:t>
            </a:r>
            <a:r>
              <a:rPr lang="en-US" dirty="0" smtClean="0"/>
              <a:t>unlimited: </a:t>
            </a:r>
          </a:p>
          <a:p>
            <a:pPr lvl="2"/>
            <a:r>
              <a:rPr lang="en-US" dirty="0" smtClean="0"/>
              <a:t>processing </a:t>
            </a:r>
          </a:p>
          <a:p>
            <a:pPr lvl="2"/>
            <a:r>
              <a:rPr lang="en-US" dirty="0" smtClean="0"/>
              <a:t>and </a:t>
            </a:r>
            <a:r>
              <a:rPr lang="en-US" dirty="0"/>
              <a:t>storage capabilities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any </a:t>
            </a:r>
            <a:r>
              <a:rPr lang="en-US" dirty="0" smtClean="0"/>
              <a:t>user.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numerous </a:t>
            </a:r>
            <a:r>
              <a:rPr lang="en-US" b="1" dirty="0" smtClean="0"/>
              <a:t>free</a:t>
            </a:r>
            <a:r>
              <a:rPr lang="en-US" dirty="0" smtClean="0"/>
              <a:t> cloud computing services, like: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Hotmail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Gmail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Yahoo</a:t>
            </a:r>
            <a:r>
              <a:rPr lang="en-US" dirty="0"/>
              <a:t>! Mail, </a:t>
            </a:r>
            <a:endParaRPr lang="en-US" dirty="0" smtClean="0"/>
          </a:p>
          <a:p>
            <a:r>
              <a:rPr lang="en-US" dirty="0" smtClean="0"/>
              <a:t>YouTube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Microsoft</a:t>
            </a:r>
          </a:p>
          <a:p>
            <a:r>
              <a:rPr lang="en-US" dirty="0" smtClean="0"/>
              <a:t>Google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Amazon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IBM.</a:t>
            </a:r>
          </a:p>
          <a:p>
            <a:r>
              <a:rPr lang="en-US" dirty="0" smtClean="0"/>
              <a:t>there </a:t>
            </a:r>
            <a:r>
              <a:rPr lang="en-US" dirty="0"/>
              <a:t>are also a number of options that users can purchase on-demand to meet their specific needs.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Businesses Need Cloud </a:t>
            </a:r>
            <a:r>
              <a:rPr lang="en-US" b="1" dirty="0" smtClean="0"/>
              <a:t>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Government </a:t>
            </a:r>
            <a:r>
              <a:rPr lang="en-US" dirty="0"/>
              <a:t>agencies, the military, research laboratories, and universities </a:t>
            </a:r>
            <a:r>
              <a:rPr lang="en-US" dirty="0" smtClean="0"/>
              <a:t>use:</a:t>
            </a:r>
          </a:p>
          <a:p>
            <a:pPr lvl="1"/>
            <a:r>
              <a:rPr lang="en-US" dirty="0" smtClean="0"/>
              <a:t> </a:t>
            </a:r>
            <a:r>
              <a:rPr lang="en-US" sz="3400" dirty="0"/>
              <a:t>supercomputers to perform complex tasks such </a:t>
            </a:r>
            <a:r>
              <a:rPr lang="en-US" sz="3400" dirty="0" smtClean="0"/>
              <a:t>as: </a:t>
            </a:r>
          </a:p>
          <a:p>
            <a:pPr lvl="2"/>
            <a:r>
              <a:rPr lang="en-US" sz="2900" dirty="0" smtClean="0"/>
              <a:t>analyzing </a:t>
            </a:r>
            <a:r>
              <a:rPr lang="en-US" sz="2900" dirty="0"/>
              <a:t>climate change, </a:t>
            </a:r>
            <a:endParaRPr lang="en-US" sz="2900" dirty="0" smtClean="0"/>
          </a:p>
          <a:p>
            <a:pPr lvl="2"/>
            <a:r>
              <a:rPr lang="en-US" sz="2900" dirty="0" smtClean="0"/>
              <a:t>solving </a:t>
            </a:r>
            <a:r>
              <a:rPr lang="en-US" sz="2900" dirty="0"/>
              <a:t>medical problems, </a:t>
            </a:r>
            <a:endParaRPr lang="en-US" sz="2900" dirty="0" smtClean="0"/>
          </a:p>
          <a:p>
            <a:pPr lvl="2"/>
            <a:r>
              <a:rPr lang="en-US" sz="2900" dirty="0" smtClean="0"/>
              <a:t>ensuring </a:t>
            </a:r>
            <a:r>
              <a:rPr lang="en-US" sz="2900" dirty="0"/>
              <a:t>our national security. </a:t>
            </a:r>
            <a:endParaRPr lang="en-US" sz="2900" dirty="0" smtClean="0"/>
          </a:p>
          <a:p>
            <a:r>
              <a:rPr lang="en-US" dirty="0" smtClean="0"/>
              <a:t>Cloud computing: (which </a:t>
            </a:r>
            <a:r>
              <a:rPr lang="en-US" dirty="0"/>
              <a:t>makes trillions of calculations per </a:t>
            </a:r>
            <a:r>
              <a:rPr lang="en-US" dirty="0" smtClean="0"/>
              <a:t>second)  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intended to provide similar power. </a:t>
            </a:r>
            <a:endParaRPr lang="en-US" dirty="0" smtClean="0"/>
          </a:p>
          <a:p>
            <a:r>
              <a:rPr lang="en-US" sz="3400" dirty="0" smtClean="0"/>
              <a:t>Users </a:t>
            </a:r>
            <a:r>
              <a:rPr lang="en-US" sz="3400" dirty="0"/>
              <a:t>can </a:t>
            </a:r>
            <a:r>
              <a:rPr lang="en-US" sz="3400" dirty="0" smtClean="0"/>
              <a:t>estimate: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risk </a:t>
            </a:r>
            <a:r>
              <a:rPr lang="en-US" dirty="0" smtClean="0"/>
              <a:t>in </a:t>
            </a:r>
            <a:r>
              <a:rPr lang="en-US" dirty="0"/>
              <a:t>businesses ventures, </a:t>
            </a:r>
            <a:endParaRPr lang="en-US" dirty="0" smtClean="0"/>
          </a:p>
          <a:p>
            <a:pPr lvl="1"/>
            <a:r>
              <a:rPr lang="en-US" dirty="0" smtClean="0"/>
              <a:t>store </a:t>
            </a:r>
            <a:r>
              <a:rPr lang="en-US" dirty="0"/>
              <a:t>patients’ medical information, </a:t>
            </a:r>
            <a:endParaRPr lang="en-US" dirty="0" smtClean="0"/>
          </a:p>
          <a:p>
            <a:pPr lvl="1"/>
            <a:r>
              <a:rPr lang="en-US" sz="3400" dirty="0" smtClean="0"/>
              <a:t>and </a:t>
            </a:r>
            <a:r>
              <a:rPr lang="en-US" sz="3400" dirty="0"/>
              <a:t>analyze sales data </a:t>
            </a:r>
            <a:endParaRPr lang="en-US" sz="3400" dirty="0" smtClean="0"/>
          </a:p>
          <a:p>
            <a:r>
              <a:rPr lang="en-US" sz="3400" dirty="0" smtClean="0"/>
              <a:t>by </a:t>
            </a:r>
            <a:r>
              <a:rPr lang="en-US" sz="3400" dirty="0"/>
              <a:t>making use of the </a:t>
            </a:r>
            <a:r>
              <a:rPr lang="en-US" sz="3400" dirty="0" smtClean="0"/>
              <a:t>Internet.  ‘Cloud Computing’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Cloud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 a rule, this concept involves some combination of: </a:t>
            </a:r>
          </a:p>
          <a:p>
            <a:pPr lvl="1"/>
            <a:r>
              <a:rPr lang="en-US" dirty="0" smtClean="0"/>
              <a:t>platform as a service (PaaS), </a:t>
            </a:r>
          </a:p>
          <a:p>
            <a:pPr lvl="2"/>
            <a:r>
              <a:rPr lang="en-US" dirty="0" smtClean="0"/>
              <a:t>compute and storage resources scale automatically to match application demand</a:t>
            </a:r>
          </a:p>
          <a:p>
            <a:pPr lvl="1"/>
            <a:r>
              <a:rPr lang="en-US" dirty="0" smtClean="0"/>
              <a:t>software as a service (SaaS), </a:t>
            </a:r>
          </a:p>
          <a:p>
            <a:pPr lvl="2"/>
            <a:r>
              <a:rPr lang="en-US" dirty="0" smtClean="0"/>
              <a:t>cloud providers install and operate application software</a:t>
            </a:r>
          </a:p>
          <a:p>
            <a:pPr lvl="1"/>
            <a:r>
              <a:rPr lang="en-US" dirty="0" smtClean="0"/>
              <a:t>and infrastructure as a service (IaaS). </a:t>
            </a:r>
          </a:p>
          <a:p>
            <a:pPr lvl="2"/>
            <a:r>
              <a:rPr lang="en-US" dirty="0" smtClean="0"/>
              <a:t>providers offer computers – as physical or more often as </a:t>
            </a:r>
            <a:r>
              <a:rPr lang="en-US" dirty="0" smtClean="0">
                <a:hlinkClick r:id="rId2" tooltip="Virtual machine"/>
              </a:rPr>
              <a:t>virtual machines</a:t>
            </a:r>
            <a:r>
              <a:rPr lang="en-US" dirty="0" smtClean="0"/>
              <a:t> –, raw (block) storage, firewalls, and networks </a:t>
            </a:r>
          </a:p>
          <a:p>
            <a:pPr lvl="2"/>
            <a:r>
              <a:rPr lang="en-US" dirty="0" smtClean="0"/>
              <a:t>For the typical business, overall computing costs remain the same. </a:t>
            </a:r>
          </a:p>
          <a:p>
            <a:pPr lvl="1"/>
            <a:r>
              <a:rPr lang="en-US" dirty="0" smtClean="0"/>
              <a:t>and the provider of the service absorbs the upfront costs, </a:t>
            </a:r>
          </a:p>
          <a:p>
            <a:pPr lvl="1"/>
            <a:r>
              <a:rPr lang="en-US" dirty="0" smtClean="0"/>
              <a:t>spreading them out over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Cloud Computing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Accessed </a:t>
            </a:r>
            <a:r>
              <a:rPr lang="en-US" dirty="0"/>
              <a:t>through the </a:t>
            </a:r>
            <a:r>
              <a:rPr lang="en-US" dirty="0" smtClean="0"/>
              <a:t>Internet: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off-site cloud </a:t>
            </a:r>
            <a:r>
              <a:rPr lang="en-US" dirty="0" smtClean="0"/>
              <a:t>computing is </a:t>
            </a:r>
            <a:r>
              <a:rPr lang="en-US" dirty="0"/>
              <a:t>usually provided by a third party,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less technological skill is needed for the user’s in-house implementation.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should be weighed </a:t>
            </a:r>
            <a:r>
              <a:rPr lang="en-US" dirty="0" smtClean="0"/>
              <a:t>against: </a:t>
            </a:r>
          </a:p>
          <a:p>
            <a:pPr lvl="1"/>
            <a:r>
              <a:rPr lang="en-US" dirty="0" smtClean="0"/>
              <a:t>possible </a:t>
            </a:r>
            <a:r>
              <a:rPr lang="en-US" dirty="0"/>
              <a:t>security </a:t>
            </a:r>
            <a:r>
              <a:rPr lang="en-US" dirty="0" smtClean="0"/>
              <a:t>risks, </a:t>
            </a:r>
          </a:p>
          <a:p>
            <a:pPr lvl="1"/>
            <a:r>
              <a:rPr lang="en-US" dirty="0" smtClean="0"/>
              <a:t>along </a:t>
            </a:r>
            <a:r>
              <a:rPr lang="en-US" dirty="0"/>
              <a:t>with loss of access and control.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Positive/Advantages of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Those who use cloud computing achieve:</a:t>
            </a:r>
          </a:p>
          <a:p>
            <a:pPr lvl="1"/>
            <a:r>
              <a:rPr lang="en-US" dirty="0" smtClean="0"/>
              <a:t> location and device independence,</a:t>
            </a:r>
          </a:p>
          <a:p>
            <a:pPr lvl="2"/>
            <a:r>
              <a:rPr lang="en-US" dirty="0" smtClean="0"/>
              <a:t>Mobile devices </a:t>
            </a:r>
          </a:p>
          <a:p>
            <a:pPr lvl="1"/>
            <a:r>
              <a:rPr lang="en-US" dirty="0" smtClean="0"/>
              <a:t>they can use a web browser to access various systems </a:t>
            </a:r>
          </a:p>
          <a:p>
            <a:pPr lvl="2"/>
            <a:r>
              <a:rPr lang="en-US" dirty="0" smtClean="0"/>
              <a:t>from any site </a:t>
            </a:r>
          </a:p>
          <a:p>
            <a:pPr lvl="2"/>
            <a:r>
              <a:rPr lang="en-US" dirty="0" smtClean="0"/>
              <a:t>with a variety of devices.</a:t>
            </a:r>
          </a:p>
          <a:p>
            <a:pPr lvl="3"/>
            <a:r>
              <a:rPr lang="en-US" sz="2400" dirty="0" smtClean="0"/>
              <a:t>Computer</a:t>
            </a:r>
          </a:p>
          <a:p>
            <a:pPr lvl="3"/>
            <a:r>
              <a:rPr lang="en-US" sz="2400" dirty="0" smtClean="0"/>
              <a:t>Tablet</a:t>
            </a:r>
          </a:p>
          <a:p>
            <a:pPr lvl="3"/>
            <a:r>
              <a:rPr lang="en-US" sz="2400" dirty="0" smtClean="0"/>
              <a:t>Smart Phone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Some Other Advantages to Using Cloud </a:t>
            </a:r>
            <a:r>
              <a:rPr lang="en-US" b="1" dirty="0" smtClean="0"/>
              <a:t>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/>
              <a:t>● Costs and resources are shared in a sizable pool of cloud computing users, </a:t>
            </a:r>
            <a:endParaRPr lang="en-US" sz="18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infrastructure is centralized by the provider, </a:t>
            </a:r>
            <a:endParaRPr lang="en-US" sz="1800" dirty="0" smtClean="0"/>
          </a:p>
          <a:p>
            <a:pPr lvl="2"/>
            <a:r>
              <a:rPr lang="en-US" sz="1800" dirty="0" smtClean="0"/>
              <a:t>resulting </a:t>
            </a:r>
            <a:r>
              <a:rPr lang="en-US" sz="1800" dirty="0"/>
              <a:t>in lower costs for them</a:t>
            </a:r>
            <a:r>
              <a:rPr lang="en-US" sz="1800" dirty="0" smtClean="0"/>
              <a:t>. </a:t>
            </a:r>
          </a:p>
          <a:p>
            <a:pPr lvl="1"/>
            <a:r>
              <a:rPr lang="en-US" sz="1800" dirty="0" smtClean="0"/>
              <a:t>Because </a:t>
            </a:r>
            <a:r>
              <a:rPr lang="en-US" sz="1800" dirty="0"/>
              <a:t>of its reliability at multiple sites, </a:t>
            </a:r>
            <a:endParaRPr lang="en-US" sz="1800" dirty="0" smtClean="0"/>
          </a:p>
          <a:p>
            <a:pPr lvl="2"/>
            <a:r>
              <a:rPr lang="en-US" sz="1800" dirty="0" smtClean="0"/>
              <a:t>provides </a:t>
            </a:r>
            <a:r>
              <a:rPr lang="en-US" sz="1800" dirty="0"/>
              <a:t>business continuity </a:t>
            </a:r>
            <a:endParaRPr lang="en-US" sz="1800" dirty="0" smtClean="0"/>
          </a:p>
          <a:p>
            <a:pPr lvl="2"/>
            <a:r>
              <a:rPr lang="en-US" sz="1800" dirty="0" smtClean="0"/>
              <a:t>helps </a:t>
            </a:r>
            <a:r>
              <a:rPr lang="en-US" sz="1800" dirty="0"/>
              <a:t>to ensure disaster recovery for the user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Resources are provided on a “scalability” basis, </a:t>
            </a:r>
            <a:endParaRPr lang="en-US" sz="1800" dirty="0" smtClean="0"/>
          </a:p>
          <a:p>
            <a:pPr lvl="2"/>
            <a:r>
              <a:rPr lang="en-US" sz="1800" dirty="0" smtClean="0"/>
              <a:t>the </a:t>
            </a:r>
            <a:r>
              <a:rPr lang="en-US" sz="1800" dirty="0"/>
              <a:t>system is closely monitored, </a:t>
            </a:r>
            <a:endParaRPr lang="en-US" sz="1800" dirty="0" smtClean="0"/>
          </a:p>
          <a:p>
            <a:pPr lvl="2"/>
            <a:r>
              <a:rPr lang="en-US" sz="1800" dirty="0" smtClean="0"/>
              <a:t>businesses </a:t>
            </a:r>
            <a:r>
              <a:rPr lang="en-US" sz="1800" dirty="0"/>
              <a:t>do not have to </a:t>
            </a:r>
            <a:r>
              <a:rPr lang="en-US" sz="1800" dirty="0" smtClean="0"/>
              <a:t>plan for  when </a:t>
            </a:r>
            <a:r>
              <a:rPr lang="en-US" sz="1800" dirty="0"/>
              <a:t>peak loads will be needed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Providers  are </a:t>
            </a:r>
            <a:r>
              <a:rPr lang="en-US" sz="1800" dirty="0"/>
              <a:t>able to devote their resources to resolving security problems, </a:t>
            </a:r>
            <a:endParaRPr lang="en-US" sz="1800" dirty="0" smtClean="0"/>
          </a:p>
          <a:p>
            <a:pPr lvl="2"/>
            <a:r>
              <a:rPr lang="en-US" sz="1800" dirty="0" smtClean="0"/>
              <a:t>which </a:t>
            </a:r>
            <a:r>
              <a:rPr lang="en-US" sz="1800" dirty="0"/>
              <a:t>many businesses could not afford to do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Better </a:t>
            </a:r>
            <a:r>
              <a:rPr lang="en-US" sz="1800" dirty="0"/>
              <a:t>utilization of resources, </a:t>
            </a:r>
            <a:endParaRPr lang="en-US" sz="1800" dirty="0" smtClean="0"/>
          </a:p>
          <a:p>
            <a:pPr lvl="2"/>
            <a:r>
              <a:rPr lang="en-US" sz="1800" dirty="0" smtClean="0"/>
              <a:t>more </a:t>
            </a:r>
            <a:r>
              <a:rPr lang="en-US" sz="1800" dirty="0"/>
              <a:t>efficient systems often result in improved </a:t>
            </a:r>
            <a:r>
              <a:rPr lang="en-US" sz="1800" dirty="0" smtClean="0"/>
              <a:t>long term use of </a:t>
            </a:r>
            <a:r>
              <a:rPr lang="en-US" sz="1800" dirty="0"/>
              <a:t>the user’s computer system.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Cloud Computing is </a:t>
            </a:r>
            <a:r>
              <a:rPr lang="en-US" b="1" dirty="0" smtClean="0"/>
              <a:t>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individuals who surf the Internet are already familiar with cloud </a:t>
            </a:r>
            <a:r>
              <a:rPr lang="en-US" dirty="0" smtClean="0"/>
              <a:t>computing: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although they may not know it.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you’ve ever </a:t>
            </a:r>
            <a:r>
              <a:rPr lang="en-US" dirty="0" smtClean="0"/>
              <a:t>used: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 Web-based email, </a:t>
            </a:r>
            <a:endParaRPr lang="en-US" dirty="0" smtClean="0"/>
          </a:p>
          <a:p>
            <a:pPr lvl="1"/>
            <a:r>
              <a:rPr lang="en-US" dirty="0" smtClean="0"/>
              <a:t>stored </a:t>
            </a:r>
            <a:r>
              <a:rPr lang="en-US" dirty="0"/>
              <a:t>and shared photos online, </a:t>
            </a:r>
            <a:endParaRPr lang="en-US" dirty="0" smtClean="0"/>
          </a:p>
          <a:p>
            <a:pPr lvl="1"/>
            <a:r>
              <a:rPr lang="en-US" dirty="0" smtClean="0"/>
              <a:t>looked </a:t>
            </a:r>
            <a:r>
              <a:rPr lang="en-US" dirty="0"/>
              <a:t>something up on Wikipedia, </a:t>
            </a:r>
            <a:endParaRPr lang="en-US" dirty="0" smtClean="0"/>
          </a:p>
          <a:p>
            <a:pPr lvl="1"/>
            <a:r>
              <a:rPr lang="en-US" dirty="0" smtClean="0"/>
              <a:t>stored data with Microsoft </a:t>
            </a:r>
            <a:r>
              <a:rPr lang="en-US" sz="1600" dirty="0" smtClean="0"/>
              <a:t>(Skydrive)</a:t>
            </a:r>
          </a:p>
          <a:p>
            <a:r>
              <a:rPr lang="en-US" dirty="0" smtClean="0"/>
              <a:t>you’ve </a:t>
            </a:r>
            <a:r>
              <a:rPr lang="en-US" dirty="0"/>
              <a:t>entered “the cloud.”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Access files across PC or Mac</a:t>
            </a:r>
          </a:p>
          <a:p>
            <a:pPr lvl="1"/>
            <a:r>
              <a:rPr lang="en-US" dirty="0" smtClean="0"/>
              <a:t>installed on all your computers, you'll have automatic access to the latest version of your files wherever you are. </a:t>
            </a:r>
          </a:p>
          <a:p>
            <a:r>
              <a:rPr lang="en-US" b="1" dirty="0" smtClean="0"/>
              <a:t>Simple sharing with anyone</a:t>
            </a:r>
          </a:p>
          <a:p>
            <a:pPr lvl="1"/>
            <a:r>
              <a:rPr lang="en-US" dirty="0" smtClean="0"/>
              <a:t>Share even large files and photos with your friends. </a:t>
            </a:r>
          </a:p>
          <a:p>
            <a:pPr lvl="1"/>
            <a:r>
              <a:rPr lang="en-US" dirty="0" smtClean="0"/>
              <a:t>All they need is a web browser—</a:t>
            </a:r>
          </a:p>
          <a:p>
            <a:pPr lvl="1"/>
            <a:r>
              <a:rPr lang="en-US" dirty="0" smtClean="0"/>
              <a:t>no worrying about attachment limits or what software they have.</a:t>
            </a:r>
          </a:p>
          <a:p>
            <a:r>
              <a:rPr lang="en-US" b="1" dirty="0" smtClean="0"/>
              <a:t>Mobile access</a:t>
            </a:r>
          </a:p>
          <a:p>
            <a:pPr lvl="1"/>
            <a:r>
              <a:rPr lang="en-US" dirty="0" smtClean="0"/>
              <a:t>Photos and files in the folder on your PC are automatically available on your phone. </a:t>
            </a:r>
          </a:p>
          <a:p>
            <a:pPr lvl="1"/>
            <a:r>
              <a:rPr lang="en-US" dirty="0" smtClean="0"/>
              <a:t>Get the app or just use the phone's browser.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1. What is Cloud Computing.? ( acronym = CC)</a:t>
            </a:r>
          </a:p>
          <a:p>
            <a:r>
              <a:rPr lang="en-US" sz="2000" dirty="0" smtClean="0"/>
              <a:t>2. Strengths &amp; Free CC.</a:t>
            </a:r>
          </a:p>
          <a:p>
            <a:r>
              <a:rPr lang="en-US" sz="2000" dirty="0" smtClean="0"/>
              <a:t>3. Why Business Needs CC.?</a:t>
            </a:r>
          </a:p>
          <a:p>
            <a:r>
              <a:rPr lang="en-US" sz="2000" dirty="0" smtClean="0"/>
              <a:t>4.  Types of CC.</a:t>
            </a:r>
          </a:p>
          <a:p>
            <a:r>
              <a:rPr lang="en-US" sz="2000" dirty="0" smtClean="0"/>
              <a:t>5. How CC works.?</a:t>
            </a:r>
          </a:p>
          <a:p>
            <a:r>
              <a:rPr lang="en-US" sz="2000" dirty="0" smtClean="0"/>
              <a:t>6. Positive/Advantage of CC.</a:t>
            </a:r>
          </a:p>
          <a:p>
            <a:r>
              <a:rPr lang="en-US" sz="2000" dirty="0" smtClean="0"/>
              <a:t>7. What is CC like.?</a:t>
            </a:r>
          </a:p>
          <a:p>
            <a:r>
              <a:rPr lang="en-US" sz="2000" dirty="0" smtClean="0"/>
              <a:t>8. Access, Security, Privacy, Public Records.</a:t>
            </a:r>
          </a:p>
          <a:p>
            <a:r>
              <a:rPr lang="en-US" sz="2000" dirty="0" smtClean="0"/>
              <a:t>9. CC &amp; Me; Service &amp; Infrastructure</a:t>
            </a:r>
          </a:p>
          <a:p>
            <a:r>
              <a:rPr lang="en-US" sz="2000" dirty="0" smtClean="0"/>
              <a:t>10 Benefits</a:t>
            </a:r>
          </a:p>
          <a:p>
            <a:r>
              <a:rPr lang="en-US" sz="2000" dirty="0" smtClean="0"/>
              <a:t>11. A look into the future</a:t>
            </a:r>
          </a:p>
          <a:p>
            <a:pPr lvl="1"/>
            <a:r>
              <a:rPr lang="en-US" sz="2000" dirty="0" smtClean="0"/>
              <a:t> Google, Ajax, Mobile, BYOD.</a:t>
            </a:r>
          </a:p>
          <a:p>
            <a:pPr>
              <a:buNone/>
            </a:pPr>
            <a:r>
              <a:rPr lang="en-US" sz="1800" dirty="0" smtClean="0"/>
              <a:t>42 –Slides-most- Black &amp; White – Available as: Power Point 2007, PDF, Wordpad.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dirty="0"/>
              <a:t>information is </a:t>
            </a:r>
            <a:r>
              <a:rPr lang="en-US" dirty="0" smtClean="0"/>
              <a:t>“hosted remotely”:</a:t>
            </a:r>
          </a:p>
          <a:p>
            <a:pPr lvl="1"/>
            <a:r>
              <a:rPr lang="en-US" dirty="0" smtClean="0"/>
              <a:t>instead </a:t>
            </a:r>
            <a:r>
              <a:rPr lang="en-US" dirty="0"/>
              <a:t>of taking up space on your hard </a:t>
            </a:r>
            <a:r>
              <a:rPr lang="en-US" dirty="0" smtClean="0"/>
              <a:t>drive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and necessitating a complex matrix </a:t>
            </a:r>
            <a:r>
              <a:rPr lang="en-US" dirty="0" smtClean="0"/>
              <a:t>of: </a:t>
            </a:r>
          </a:p>
          <a:p>
            <a:pPr lvl="2"/>
            <a:r>
              <a:rPr lang="en-US" dirty="0" smtClean="0"/>
              <a:t>servers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bandwidth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networks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hardware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software </a:t>
            </a:r>
          </a:p>
          <a:p>
            <a:pPr lvl="2"/>
            <a:r>
              <a:rPr lang="en-US" dirty="0" smtClean="0"/>
              <a:t>and </a:t>
            </a:r>
            <a:r>
              <a:rPr lang="en-US" dirty="0"/>
              <a:t>storage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– A 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-there </a:t>
            </a:r>
            <a:r>
              <a:rPr lang="en-US" dirty="0"/>
              <a:t>is no one single location where the information is stored.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actually increases its security.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same safeguards and roadblocks apply </a:t>
            </a:r>
            <a:r>
              <a:rPr lang="en-US" dirty="0" smtClean="0"/>
              <a:t> </a:t>
            </a:r>
            <a:r>
              <a:rPr lang="en-US" dirty="0"/>
              <a:t>as to any Web site you visit for personal reasons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layers </a:t>
            </a:r>
            <a:r>
              <a:rPr lang="en-US" dirty="0"/>
              <a:t>of security packets, </a:t>
            </a:r>
            <a:endParaRPr lang="en-US" dirty="0" smtClean="0"/>
          </a:p>
          <a:p>
            <a:pPr lvl="2"/>
            <a:r>
              <a:rPr lang="en-US" dirty="0" smtClean="0"/>
              <a:t>passwords </a:t>
            </a:r>
          </a:p>
          <a:p>
            <a:pPr lvl="2"/>
            <a:r>
              <a:rPr lang="en-US" dirty="0" smtClean="0"/>
              <a:t>and </a:t>
            </a:r>
            <a:r>
              <a:rPr lang="en-US" dirty="0"/>
              <a:t>authentication </a:t>
            </a:r>
            <a:endParaRPr lang="en-US" dirty="0" smtClean="0"/>
          </a:p>
          <a:p>
            <a:pPr lvl="1"/>
            <a:r>
              <a:rPr lang="en-US" dirty="0" smtClean="0"/>
              <a:t>are </a:t>
            </a:r>
            <a:r>
              <a:rPr lang="en-US" dirty="0"/>
              <a:t>all required before you can access information that may be </a:t>
            </a:r>
            <a:r>
              <a:rPr lang="en-US" dirty="0" smtClean="0"/>
              <a:t>sensitive.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every application you use can be custom-built to your </a:t>
            </a:r>
            <a:r>
              <a:rPr lang="en-US" dirty="0" smtClean="0"/>
              <a:t>specifications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becomes easier to encrypt and safeguard </a:t>
            </a:r>
            <a:r>
              <a:rPr lang="en-US" dirty="0" smtClean="0"/>
              <a:t>this Information.</a:t>
            </a:r>
          </a:p>
          <a:p>
            <a:r>
              <a:rPr lang="en-US" dirty="0" smtClean="0"/>
              <a:t>Applications </a:t>
            </a:r>
            <a:r>
              <a:rPr lang="en-US" dirty="0"/>
              <a:t>are stored on a </a:t>
            </a:r>
            <a:r>
              <a:rPr lang="en-US" dirty="0" smtClean="0"/>
              <a:t>server: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eliminating the need to install any software for users to be able to use a program.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applications can be accessed and used from any web browser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Example – go anywhere on get on Facebook.</a:t>
            </a:r>
          </a:p>
          <a:p>
            <a:r>
              <a:rPr lang="en-US" dirty="0" smtClean="0"/>
              <a:t>Everything </a:t>
            </a:r>
            <a:r>
              <a:rPr lang="en-US" dirty="0"/>
              <a:t>is updated in </a:t>
            </a:r>
            <a:r>
              <a:rPr lang="en-US" dirty="0" smtClean="0"/>
              <a:t>real-time </a:t>
            </a:r>
          </a:p>
          <a:p>
            <a:pPr lvl="1"/>
            <a:r>
              <a:rPr lang="en-US" dirty="0" smtClean="0"/>
              <a:t>everyone </a:t>
            </a:r>
            <a:r>
              <a:rPr lang="en-US" dirty="0"/>
              <a:t>who’s authorized to access the information can view the latest results and statistics immediately, </a:t>
            </a:r>
            <a:endParaRPr lang="en-US" dirty="0" smtClean="0"/>
          </a:p>
          <a:p>
            <a:pPr lvl="2"/>
            <a:r>
              <a:rPr lang="en-US" dirty="0" smtClean="0"/>
              <a:t>without </a:t>
            </a:r>
            <a:r>
              <a:rPr lang="en-US" dirty="0"/>
              <a:t>performing complicated </a:t>
            </a:r>
            <a:r>
              <a:rPr lang="en-US" dirty="0" smtClean="0"/>
              <a:t>analysis.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Security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fall into two broad categories: </a:t>
            </a:r>
          </a:p>
          <a:p>
            <a:pPr marL="514350" indent="-514350">
              <a:buAutoNum type="arabicPeriod"/>
            </a:pPr>
            <a:r>
              <a:rPr lang="en-US" dirty="0" smtClean="0"/>
              <a:t>Security issues faced by cloud providers:</a:t>
            </a:r>
          </a:p>
          <a:p>
            <a:pPr marL="914400" lvl="1" indent="-514350"/>
            <a:r>
              <a:rPr lang="en-US" dirty="0" smtClean="0"/>
              <a:t>organizations providing </a:t>
            </a:r>
          </a:p>
          <a:p>
            <a:pPr marL="1314450" lvl="2" indent="-514350"/>
            <a:r>
              <a:rPr lang="en-US" dirty="0" smtClean="0">
                <a:hlinkClick r:id="rId2" tooltip="Software as a service"/>
              </a:rPr>
              <a:t>Software-</a:t>
            </a:r>
            <a:r>
              <a:rPr lang="en-US" dirty="0" smtClean="0"/>
              <a:t>, </a:t>
            </a:r>
          </a:p>
          <a:p>
            <a:pPr marL="1314450" lvl="2" indent="-514350"/>
            <a:r>
              <a:rPr lang="en-US" dirty="0" smtClean="0">
                <a:hlinkClick r:id="rId3" tooltip="Platform as a service"/>
              </a:rPr>
              <a:t>Platform-</a:t>
            </a:r>
            <a:r>
              <a:rPr lang="en-US" dirty="0" smtClean="0"/>
              <a:t>, </a:t>
            </a:r>
          </a:p>
          <a:p>
            <a:pPr marL="1314450" lvl="2" indent="-514350"/>
            <a:r>
              <a:rPr lang="en-US" dirty="0" smtClean="0"/>
              <a:t>or </a:t>
            </a:r>
            <a:r>
              <a:rPr lang="en-US" dirty="0" smtClean="0">
                <a:hlinkClick r:id="rId4" tooltip="Infrastructure as a Service"/>
              </a:rPr>
              <a:t>Infrastructure-as-a-Service</a:t>
            </a:r>
            <a:r>
              <a:rPr lang="en-US" dirty="0" smtClean="0"/>
              <a:t> via the cloud) </a:t>
            </a:r>
          </a:p>
          <a:p>
            <a:pPr marL="514350" indent="-514350">
              <a:buNone/>
            </a:pPr>
            <a:r>
              <a:rPr lang="en-US" dirty="0" smtClean="0"/>
              <a:t>2. Security issues faced by their customer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Cloud Security and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Identity management</a:t>
            </a:r>
            <a:r>
              <a:rPr lang="en-US" dirty="0" smtClean="0"/>
              <a:t> - Every user will have its own identity management system to control access to information and computing resources. </a:t>
            </a:r>
          </a:p>
          <a:p>
            <a:pPr lvl="1"/>
            <a:r>
              <a:rPr lang="en-US" dirty="0" smtClean="0"/>
              <a:t>Cloud providers either integrate the customer’s identity management system into their own infrastructure, </a:t>
            </a:r>
          </a:p>
          <a:p>
            <a:pPr lvl="1"/>
            <a:r>
              <a:rPr lang="en-US" dirty="0" smtClean="0"/>
              <a:t>or provide an identity management solution of their own. </a:t>
            </a:r>
          </a:p>
          <a:p>
            <a:r>
              <a:rPr lang="en-US" b="1" dirty="0" smtClean="0"/>
              <a:t>Physical and personnel security</a:t>
            </a:r>
            <a:r>
              <a:rPr lang="en-US" dirty="0" smtClean="0"/>
              <a:t> - Providers ensure that: </a:t>
            </a:r>
          </a:p>
          <a:p>
            <a:pPr lvl="1"/>
            <a:r>
              <a:rPr lang="en-US" dirty="0" smtClean="0"/>
              <a:t>physical machines are adequately secure </a:t>
            </a:r>
          </a:p>
          <a:p>
            <a:pPr lvl="1"/>
            <a:r>
              <a:rPr lang="en-US" dirty="0" smtClean="0"/>
              <a:t>access to these machines </a:t>
            </a:r>
          </a:p>
          <a:p>
            <a:pPr lvl="1"/>
            <a:r>
              <a:rPr lang="en-US" dirty="0" smtClean="0"/>
              <a:t>and relevant customer data is:</a:t>
            </a:r>
          </a:p>
          <a:p>
            <a:pPr lvl="2"/>
            <a:r>
              <a:rPr lang="en-US" dirty="0" smtClean="0"/>
              <a:t> not only restricted</a:t>
            </a:r>
          </a:p>
          <a:p>
            <a:pPr lvl="2"/>
            <a:r>
              <a:rPr lang="en-US" dirty="0" smtClean="0"/>
              <a:t> but that access is documented. </a:t>
            </a:r>
          </a:p>
          <a:p>
            <a:pPr lvl="1"/>
            <a:r>
              <a:rPr lang="en-US" dirty="0" smtClean="0"/>
              <a:t>Cloud providers assure customers that they will have:</a:t>
            </a:r>
          </a:p>
          <a:p>
            <a:pPr lvl="2"/>
            <a:r>
              <a:rPr lang="en-US" dirty="0" smtClean="0"/>
              <a:t> regular and predictable access to their data and applications. </a:t>
            </a:r>
          </a:p>
          <a:p>
            <a:r>
              <a:rPr lang="en-US" b="1" dirty="0" smtClean="0"/>
              <a:t>Application security -</a:t>
            </a:r>
            <a:r>
              <a:rPr lang="en-US" dirty="0" smtClean="0"/>
              <a:t>  Cloud providers ensure that applications available as a service via the cloud are secure by implementing: </a:t>
            </a:r>
          </a:p>
          <a:p>
            <a:pPr lvl="1"/>
            <a:r>
              <a:rPr lang="en-US" dirty="0" smtClean="0"/>
              <a:t>testing and acceptance procedures for outsourced or packaged application code.</a:t>
            </a:r>
          </a:p>
          <a:p>
            <a:pPr lvl="1"/>
            <a:r>
              <a:rPr lang="en-US" dirty="0" smtClean="0"/>
              <a:t> It also requires </a:t>
            </a:r>
            <a:r>
              <a:rPr lang="en-US" dirty="0" smtClean="0">
                <a:hlinkClick r:id="rId2" tooltip="Application security"/>
              </a:rPr>
              <a:t>application security</a:t>
            </a:r>
            <a:r>
              <a:rPr lang="en-US" dirty="0" smtClean="0"/>
              <a:t> measures be in place in the production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Privacy</a:t>
            </a:r>
            <a:r>
              <a:rPr lang="en-US" dirty="0" smtClean="0"/>
              <a:t>  - providers ensure that all critical data: </a:t>
            </a:r>
          </a:p>
          <a:p>
            <a:pPr lvl="1"/>
            <a:r>
              <a:rPr lang="en-US" dirty="0" smtClean="0"/>
              <a:t>credit card numbers, for example </a:t>
            </a:r>
          </a:p>
          <a:p>
            <a:pPr lvl="1"/>
            <a:r>
              <a:rPr lang="en-US" dirty="0" smtClean="0"/>
              <a:t>are masked </a:t>
            </a:r>
          </a:p>
          <a:p>
            <a:pPr lvl="1"/>
            <a:r>
              <a:rPr lang="en-US" dirty="0" smtClean="0"/>
              <a:t>and that only authorized users have access to data in its entirety. </a:t>
            </a:r>
          </a:p>
          <a:p>
            <a:r>
              <a:rPr lang="en-US" dirty="0" smtClean="0"/>
              <a:t>Digital identities and credentials must be protected.</a:t>
            </a:r>
          </a:p>
          <a:p>
            <a:pPr lvl="1"/>
            <a:r>
              <a:rPr lang="en-US" dirty="0" smtClean="0"/>
              <a:t> as should any data that the provider collects or produces about customer activity in the cloud. </a:t>
            </a:r>
          </a:p>
          <a:p>
            <a:r>
              <a:rPr lang="en-US" b="1" dirty="0" smtClean="0"/>
              <a:t>Legal issues</a:t>
            </a:r>
            <a:r>
              <a:rPr lang="en-US" dirty="0" smtClean="0"/>
              <a:t>  - providers and customers must consider legal issues, such as: </a:t>
            </a:r>
          </a:p>
          <a:p>
            <a:pPr lvl="1"/>
            <a:r>
              <a:rPr lang="en-US" dirty="0" smtClean="0"/>
              <a:t>Contracts and E-Discovery, </a:t>
            </a:r>
            <a:r>
              <a:rPr lang="en-US" sz="2100" dirty="0" smtClean="0"/>
              <a:t>(discovery in civil litigation which deals with the exchange of information in electronic format )</a:t>
            </a:r>
          </a:p>
          <a:p>
            <a:pPr lvl="1"/>
            <a:r>
              <a:rPr lang="en-US" dirty="0" smtClean="0"/>
              <a:t>the related laws, which may vary by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Public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Legal issues may also include: </a:t>
            </a:r>
          </a:p>
          <a:p>
            <a:pPr lvl="1"/>
            <a:r>
              <a:rPr lang="en-US" dirty="0" smtClean="0"/>
              <a:t>records-keeping requirements in the public sector, </a:t>
            </a:r>
          </a:p>
          <a:p>
            <a:r>
              <a:rPr lang="en-US" dirty="0" smtClean="0"/>
              <a:t>where many agencies are required by law to retain and make available </a:t>
            </a:r>
            <a:r>
              <a:rPr lang="en-US" dirty="0" smtClean="0">
                <a:hlinkClick r:id="rId2" tooltip="Records management"/>
              </a:rPr>
              <a:t>electronic records</a:t>
            </a:r>
            <a:r>
              <a:rPr lang="en-US" dirty="0" smtClean="0"/>
              <a:t> in a specific fashion. </a:t>
            </a:r>
          </a:p>
          <a:p>
            <a:r>
              <a:rPr lang="en-US" dirty="0" smtClean="0"/>
              <a:t>This may be determined by legislation, or law may require agencies to conform to the rules and practices set by a records-keeping agency. </a:t>
            </a:r>
          </a:p>
          <a:p>
            <a:r>
              <a:rPr lang="en-US" dirty="0" smtClean="0"/>
              <a:t>Public agencies using cloud computing and storage must take these concerns into account.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understand this concept, but how is it affecting me, my family?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Software as a Service: </a:t>
            </a:r>
          </a:p>
          <a:p>
            <a:pPr lvl="1"/>
            <a:r>
              <a:rPr lang="en-US" dirty="0" smtClean="0"/>
              <a:t>is not strictly a Cloud Computing concept. </a:t>
            </a:r>
          </a:p>
          <a:p>
            <a:r>
              <a:rPr lang="en-US" dirty="0" smtClean="0"/>
              <a:t>It’s simply the idea that a web platform such as Google Docs can give:</a:t>
            </a:r>
          </a:p>
          <a:p>
            <a:pPr lvl="1"/>
            <a:r>
              <a:rPr lang="en-US" dirty="0" smtClean="0"/>
              <a:t> people all the functionality of software installed on their computer, </a:t>
            </a:r>
          </a:p>
          <a:p>
            <a:pPr lvl="1"/>
            <a:r>
              <a:rPr lang="en-US" dirty="0" smtClean="0"/>
              <a:t>without the need to install anything beyond a browser. </a:t>
            </a:r>
          </a:p>
          <a:p>
            <a:pPr>
              <a:buNone/>
            </a:pPr>
            <a:r>
              <a:rPr lang="en-US" dirty="0" smtClean="0"/>
              <a:t>benefits from the cloud because the cloud makes it very scalable. (Changing use and price)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idea behind platform as a service: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is that resources are made available for building whole applications as components, </a:t>
            </a:r>
          </a:p>
          <a:p>
            <a:pPr lvl="1"/>
            <a:r>
              <a:rPr lang="en-US" dirty="0" smtClean="0"/>
              <a:t>rather than programs to be written. </a:t>
            </a:r>
          </a:p>
          <a:p>
            <a:pPr lvl="2"/>
            <a:r>
              <a:rPr lang="en-US" dirty="0" smtClean="0"/>
              <a:t>Widgets, </a:t>
            </a:r>
          </a:p>
          <a:p>
            <a:pPr lvl="2"/>
            <a:r>
              <a:rPr lang="en-US" dirty="0" smtClean="0"/>
              <a:t>web editors, </a:t>
            </a:r>
          </a:p>
          <a:p>
            <a:pPr lvl="2"/>
            <a:r>
              <a:rPr lang="en-US" dirty="0" smtClean="0"/>
              <a:t>pre-built shopping carts, </a:t>
            </a:r>
          </a:p>
          <a:p>
            <a:pPr lvl="2"/>
            <a:r>
              <a:rPr lang="en-US" dirty="0" smtClean="0"/>
              <a:t>whatever pieces you need could be offered by a single vendor for the user to mix and match at will. </a:t>
            </a:r>
          </a:p>
          <a:p>
            <a:pPr lvl="1"/>
            <a:r>
              <a:rPr lang="en-US" dirty="0" smtClean="0"/>
              <a:t>The vendor provides enough infrastructure to support :</a:t>
            </a:r>
          </a:p>
          <a:p>
            <a:pPr lvl="2"/>
            <a:r>
              <a:rPr lang="en-US" dirty="0" smtClean="0"/>
              <a:t>easy scaling </a:t>
            </a:r>
          </a:p>
          <a:p>
            <a:pPr lvl="2"/>
            <a:r>
              <a:rPr lang="en-US" dirty="0" smtClean="0"/>
              <a:t>changing charges, </a:t>
            </a:r>
          </a:p>
          <a:p>
            <a:pPr lvl="2"/>
            <a:r>
              <a:rPr lang="en-US" dirty="0" smtClean="0"/>
              <a:t>cloud-fashion, </a:t>
            </a:r>
          </a:p>
          <a:p>
            <a:pPr lvl="1"/>
            <a:r>
              <a:rPr lang="en-US" dirty="0" smtClean="0"/>
              <a:t>for your personal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service is where cloud computing is currently strongest and showing the most innovation. </a:t>
            </a:r>
          </a:p>
          <a:p>
            <a:r>
              <a:rPr lang="en-US" dirty="0" smtClean="0"/>
              <a:t>This is something like Amazon’s Elastic Compute Cloud, that allows you to ramp up virtual servers in a short time to meet transitory demand.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Cloud Computing concept background with a lot of icons: tablet, </a:t>
            </a:r>
            <a:r>
              <a:rPr lang="en-US" sz="2800" dirty="0" err="1" smtClean="0"/>
              <a:t>smartphone</a:t>
            </a:r>
            <a:r>
              <a:rPr lang="en-US" sz="2800" dirty="0" smtClean="0"/>
              <a:t>, computer, desktop, monitor, music, downloads and so on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655" y="1447800"/>
            <a:ext cx="7983745" cy="550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i="1" dirty="0" smtClean="0"/>
              <a:t>How is the average end-user affected by cloud computing? </a:t>
            </a:r>
            <a:br>
              <a:rPr lang="en-US" sz="2400" i="1" dirty="0" smtClean="0"/>
            </a:br>
            <a:r>
              <a:rPr lang="en-US" sz="2400" i="1" dirty="0" smtClean="0"/>
              <a:t>Is the average person who sits down to surf the Web participating in cloud computing?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cloud computing is done right, it should be completely transparent to the end user. </a:t>
            </a:r>
          </a:p>
          <a:p>
            <a:r>
              <a:rPr lang="en-US" dirty="0" smtClean="0"/>
              <a:t>They should never know if there is one computer behind the scenes or a thousand. </a:t>
            </a:r>
          </a:p>
          <a:p>
            <a:r>
              <a:rPr lang="en-US" dirty="0" smtClean="0"/>
              <a:t>They should never have to think about what continent the software is hosted on or see a delay because of increased demand. </a:t>
            </a:r>
          </a:p>
          <a:p>
            <a:r>
              <a:rPr lang="en-US" dirty="0" smtClean="0"/>
              <a:t>If someone writes a Google app, they aren’t “participating” in cloud computing. </a:t>
            </a:r>
          </a:p>
          <a:p>
            <a:pPr lvl="1"/>
            <a:r>
              <a:rPr lang="en-US" dirty="0" smtClean="0"/>
              <a:t>They’re just using an app, no different from any other as far as they are concerned.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Big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1.  Presence. </a:t>
            </a:r>
          </a:p>
          <a:p>
            <a:pPr lvl="1"/>
            <a:r>
              <a:rPr lang="en-US" dirty="0" smtClean="0"/>
              <a:t>I can access this document from the computer I am sitting in front of now.</a:t>
            </a:r>
          </a:p>
          <a:p>
            <a:pPr lvl="1"/>
            <a:r>
              <a:rPr lang="en-US" dirty="0" smtClean="0"/>
              <a:t>If it lived in Google Docs, I could get to it from any computer with an Internet connection. </a:t>
            </a:r>
          </a:p>
          <a:p>
            <a:r>
              <a:rPr lang="en-US" dirty="0" smtClean="0"/>
              <a:t>2. cost. </a:t>
            </a:r>
          </a:p>
          <a:p>
            <a:pPr lvl="1"/>
            <a:r>
              <a:rPr lang="en-US" dirty="0" smtClean="0"/>
              <a:t>With Google docs, I don’t have to pay for Microsoft Word. </a:t>
            </a:r>
          </a:p>
          <a:p>
            <a:pPr lvl="1"/>
            <a:r>
              <a:rPr lang="en-US" dirty="0" smtClean="0"/>
              <a:t>With Amazon EC2 or S3, I don’t have to buy a lot of hardware or hire people to maintain it. </a:t>
            </a:r>
          </a:p>
          <a:p>
            <a:pPr lvl="1"/>
            <a:r>
              <a:rPr lang="en-US" dirty="0" smtClean="0"/>
              <a:t>These are non-trivial costs that are being avoided.</a:t>
            </a:r>
          </a:p>
          <a:p>
            <a:r>
              <a:rPr lang="en-US" dirty="0" smtClean="0"/>
              <a:t>3. redundancy. </a:t>
            </a:r>
          </a:p>
          <a:p>
            <a:pPr lvl="1"/>
            <a:r>
              <a:rPr lang="en-US" dirty="0" smtClean="0"/>
              <a:t>By definition a cloud vendor has lots of resources available for use. </a:t>
            </a:r>
          </a:p>
          <a:p>
            <a:pPr lvl="1"/>
            <a:r>
              <a:rPr lang="en-US" dirty="0" smtClean="0"/>
              <a:t>If a hard drive or two, or even a server or two, fail in their cloud infrastructure, there is enough redundant capacity to take up the slack so that end users won’t even notice. </a:t>
            </a:r>
          </a:p>
          <a:p>
            <a:pPr lvl="1"/>
            <a:r>
              <a:rPr lang="en-US" dirty="0" smtClean="0"/>
              <a:t>Improving uptime without a commensurate increase in end user cost is part of what the cloud is about.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&amp;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Cloud computing from </a:t>
            </a:r>
            <a:r>
              <a:rPr lang="en-US" dirty="0" smtClean="0">
                <a:hlinkClick r:id="rId2"/>
              </a:rPr>
              <a:t>Google Docs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a suite of free online office applications that includes:</a:t>
            </a:r>
          </a:p>
          <a:p>
            <a:pPr lvl="2"/>
            <a:r>
              <a:rPr lang="en-US" dirty="0" smtClean="0"/>
              <a:t> a word processor </a:t>
            </a:r>
          </a:p>
          <a:p>
            <a:pPr lvl="2"/>
            <a:r>
              <a:rPr lang="en-US" dirty="0" smtClean="0"/>
              <a:t>a spreadsheet, </a:t>
            </a:r>
          </a:p>
          <a:p>
            <a:pPr lvl="2"/>
            <a:r>
              <a:rPr lang="en-US" dirty="0" smtClean="0"/>
              <a:t>to ‘</a:t>
            </a:r>
            <a:r>
              <a:rPr lang="en-US" b="1" dirty="0" smtClean="0"/>
              <a:t>Wolfram|Alpha’, </a:t>
            </a:r>
            <a:r>
              <a:rPr lang="en-US" dirty="0" smtClean="0"/>
              <a:t>a "decision engine" that can perform sophisticated calculations.</a:t>
            </a:r>
          </a:p>
          <a:p>
            <a:pPr lvl="3"/>
            <a:r>
              <a:rPr lang="en-US" dirty="0" smtClean="0"/>
              <a:t>Answer questions, </a:t>
            </a:r>
          </a:p>
          <a:p>
            <a:pPr lvl="3"/>
            <a:r>
              <a:rPr lang="en-US" dirty="0" smtClean="0"/>
              <a:t>do math, </a:t>
            </a:r>
          </a:p>
          <a:p>
            <a:pPr lvl="3"/>
            <a:r>
              <a:rPr lang="en-US" dirty="0" smtClean="0"/>
              <a:t>instantly get facts, </a:t>
            </a:r>
          </a:p>
          <a:p>
            <a:pPr lvl="3"/>
            <a:r>
              <a:rPr lang="en-US" dirty="0" smtClean="0"/>
              <a:t>create plots, </a:t>
            </a:r>
          </a:p>
          <a:p>
            <a:pPr lvl="3"/>
            <a:r>
              <a:rPr lang="en-US" dirty="0" smtClean="0"/>
              <a:t>calculators, </a:t>
            </a:r>
          </a:p>
          <a:p>
            <a:pPr lvl="3"/>
            <a:r>
              <a:rPr lang="en-US" dirty="0" smtClean="0"/>
              <a:t>unit conversions, </a:t>
            </a:r>
          </a:p>
          <a:p>
            <a:pPr lvl="3"/>
            <a:r>
              <a:rPr lang="en-US" dirty="0" smtClean="0"/>
              <a:t>scientific data and statistics, </a:t>
            </a:r>
          </a:p>
          <a:p>
            <a:pPr lvl="3"/>
            <a:r>
              <a:rPr lang="en-US" dirty="0" smtClean="0"/>
              <a:t>help with homework—and much more.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the iPhone  app Shazam can recognize what song is playing on the radio:</a:t>
            </a:r>
          </a:p>
          <a:p>
            <a:pPr lvl="3"/>
            <a:r>
              <a:rPr lang="en-US" dirty="0" smtClean="0"/>
              <a:t>but it isn't the iPhone that is doing the heavy lifting </a:t>
            </a:r>
          </a:p>
          <a:p>
            <a:pPr lvl="3"/>
            <a:r>
              <a:rPr lang="en-US" dirty="0" smtClean="0"/>
              <a:t>the app is simply transmitting the information to 'the cloud' (Shazam servers on the Internet) to break down the music and find the song.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Javascript And XML.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AJAX</a:t>
            </a:r>
            <a:r>
              <a:rPr lang="en-US" dirty="0" smtClean="0"/>
              <a:t> has allowed for better and more intuitive web applications</a:t>
            </a:r>
            <a:r>
              <a:rPr lang="en-US" sz="1400" dirty="0" smtClean="0"/>
              <a:t>, the web page can be more responsive and act more like an application without always requiring us to click on links and reload the page.</a:t>
            </a:r>
          </a:p>
          <a:p>
            <a:pPr lvl="1"/>
            <a:r>
              <a:rPr lang="en-US" b="1" dirty="0" smtClean="0"/>
              <a:t>web mashups </a:t>
            </a:r>
            <a:r>
              <a:rPr lang="en-US" dirty="0" smtClean="0"/>
              <a:t>- allow for unique and interesting new combinations of applications, 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social web </a:t>
            </a:r>
            <a:r>
              <a:rPr lang="en-US" dirty="0" smtClean="0"/>
              <a:t>has put us into the web as active participants, </a:t>
            </a:r>
          </a:p>
          <a:p>
            <a:pPr lvl="1">
              <a:buNone/>
            </a:pPr>
            <a:r>
              <a:rPr lang="en-US" dirty="0" smtClean="0"/>
              <a:t>but it is </a:t>
            </a:r>
            <a:r>
              <a:rPr lang="en-US" dirty="0" smtClean="0">
                <a:hlinkClick r:id="rId2"/>
              </a:rPr>
              <a:t>cloud computing</a:t>
            </a:r>
            <a:r>
              <a:rPr lang="en-US" dirty="0" smtClean="0"/>
              <a:t> that is taking the web to the next level by turning it into a 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end, this means:</a:t>
            </a:r>
          </a:p>
          <a:p>
            <a:pPr lvl="1"/>
            <a:r>
              <a:rPr lang="en-US" dirty="0" smtClean="0"/>
              <a:t> we won't be tied to a specific operating system like </a:t>
            </a:r>
            <a:r>
              <a:rPr lang="en-US" dirty="0" smtClean="0">
                <a:hlinkClick r:id="rId2"/>
              </a:rPr>
              <a:t>Microsoft Windows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we won't need an expensive computer. </a:t>
            </a:r>
          </a:p>
          <a:p>
            <a:pPr lvl="1"/>
            <a:r>
              <a:rPr lang="en-US" dirty="0" smtClean="0"/>
              <a:t>we can rely on the Internet to power the applications </a:t>
            </a:r>
          </a:p>
          <a:p>
            <a:pPr lvl="1"/>
            <a:r>
              <a:rPr lang="en-US" dirty="0" smtClean="0"/>
              <a:t>while we access it through a relatively cheap 'terminal' of a computer.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tip of the iceburg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is leveraging its ‘</a:t>
            </a:r>
            <a:r>
              <a:rPr lang="en-US" b="1" dirty="0" smtClean="0"/>
              <a:t>Chrome browser</a:t>
            </a:r>
            <a:r>
              <a:rPr lang="en-US" dirty="0" smtClean="0"/>
              <a:t>’ and turning it into an operating system </a:t>
            </a:r>
          </a:p>
          <a:p>
            <a:pPr lvl="1"/>
            <a:r>
              <a:rPr lang="en-US" dirty="0" smtClean="0"/>
              <a:t>in order to create cheap "terminals" capable of access the web and running sophisticated applications through the rise of cloud computing.</a:t>
            </a:r>
          </a:p>
          <a:p>
            <a:r>
              <a:rPr lang="en-US" dirty="0" smtClean="0"/>
              <a:t>And </a:t>
            </a:r>
            <a:r>
              <a:rPr lang="en-US" dirty="0" smtClean="0">
                <a:hlinkClick r:id="rId2"/>
              </a:rPr>
              <a:t>HTML 5</a:t>
            </a:r>
            <a:r>
              <a:rPr lang="en-US" dirty="0" smtClean="0"/>
              <a:t>, the new web standard currently being worked on, will allow for even more sophisticated 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into the near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On February 7, 2012, Google launched </a:t>
            </a:r>
            <a:r>
              <a:rPr lang="en-US" i="1" dirty="0" smtClean="0"/>
              <a:t>Google Chrome Beta</a:t>
            </a:r>
            <a:r>
              <a:rPr lang="en-US" dirty="0" smtClean="0"/>
              <a:t> for ‘Android 4.0’ (Ice Cream Sandwich) devices.</a:t>
            </a:r>
          </a:p>
          <a:p>
            <a:pPr lvl="1"/>
            <a:r>
              <a:rPr lang="en-US" sz="2100" dirty="0" smtClean="0"/>
              <a:t>Since April 2009, each Android version has been developed under a codename based on a dessert or sweet treat. These versions have been released in alphabetical order: </a:t>
            </a:r>
            <a:r>
              <a:rPr lang="en-US" sz="2100" dirty="0" smtClean="0">
                <a:hlinkClick r:id="rId2" tooltip="Cupcake"/>
              </a:rPr>
              <a:t>Cupcake</a:t>
            </a:r>
            <a:r>
              <a:rPr lang="en-US" sz="2100" dirty="0" smtClean="0"/>
              <a:t>, </a:t>
            </a:r>
            <a:r>
              <a:rPr lang="en-US" sz="2100" dirty="0" smtClean="0">
                <a:hlinkClick r:id="rId3" tooltip="Donut"/>
              </a:rPr>
              <a:t>Donut</a:t>
            </a:r>
            <a:r>
              <a:rPr lang="en-US" sz="2100" dirty="0" smtClean="0"/>
              <a:t>, </a:t>
            </a:r>
            <a:r>
              <a:rPr lang="en-US" sz="2100" dirty="0" smtClean="0">
                <a:hlinkClick r:id="rId4" tooltip="Éclair (pastry)"/>
              </a:rPr>
              <a:t>Eclair</a:t>
            </a:r>
            <a:r>
              <a:rPr lang="en-US" sz="2100" dirty="0" smtClean="0"/>
              <a:t>, </a:t>
            </a:r>
            <a:r>
              <a:rPr lang="en-US" sz="2100" dirty="0" smtClean="0">
                <a:hlinkClick r:id="rId5" tooltip="Frozen yogurt"/>
              </a:rPr>
              <a:t>Froyo (frozen yogurt)</a:t>
            </a:r>
            <a:r>
              <a:rPr lang="en-US" sz="2100" dirty="0" smtClean="0"/>
              <a:t>, </a:t>
            </a:r>
            <a:r>
              <a:rPr lang="en-US" sz="2100" dirty="0" smtClean="0">
                <a:hlinkClick r:id="rId6" tooltip="Gingerbread"/>
              </a:rPr>
              <a:t>Gingerbread</a:t>
            </a:r>
            <a:r>
              <a:rPr lang="en-US" sz="2100" dirty="0" smtClean="0"/>
              <a:t>, </a:t>
            </a:r>
            <a:r>
              <a:rPr lang="en-US" sz="2100" dirty="0" smtClean="0">
                <a:hlinkClick r:id="rId7" tooltip="Honeycomb toffee"/>
              </a:rPr>
              <a:t>Honeycomb</a:t>
            </a:r>
            <a:r>
              <a:rPr lang="en-US" sz="2100" dirty="0" smtClean="0"/>
              <a:t> and </a:t>
            </a:r>
            <a:r>
              <a:rPr lang="en-US" sz="2100" dirty="0" smtClean="0">
                <a:hlinkClick r:id="rId8" tooltip="Ice cream sandwich"/>
              </a:rPr>
              <a:t>Ice Cream Sandwich</a:t>
            </a:r>
            <a:r>
              <a:rPr lang="en-US" sz="2100" dirty="0" smtClean="0"/>
              <a:t>.</a:t>
            </a:r>
          </a:p>
          <a:p>
            <a:r>
              <a:rPr lang="en-US" dirty="0" smtClean="0"/>
              <a:t>In March 2012 Google announced it was working on a version of Chrome for both the ‘Metro’ and desktop versions of ‘Windows 8’.</a:t>
            </a:r>
          </a:p>
          <a:p>
            <a:pPr lvl="1"/>
            <a:r>
              <a:rPr lang="en-US" sz="2300" dirty="0" smtClean="0"/>
              <a:t>Windows 8 will employ a new user interface based on Microsoft's Metro design language. </a:t>
            </a:r>
          </a:p>
          <a:p>
            <a:pPr lvl="1"/>
            <a:r>
              <a:rPr lang="en-US" sz="2300" dirty="0" smtClean="0"/>
              <a:t>The Metro environment will feature a new tile-based Start screen similar to the Windows Phone operating system. </a:t>
            </a:r>
          </a:p>
          <a:p>
            <a:pPr lvl="1"/>
            <a:r>
              <a:rPr lang="en-US" sz="2300" dirty="0" smtClean="0"/>
              <a:t>Each tile will represent an application, and will be able to display relevant information such as:</a:t>
            </a:r>
          </a:p>
          <a:p>
            <a:pPr lvl="2"/>
            <a:r>
              <a:rPr lang="en-US" sz="1900" dirty="0" smtClean="0"/>
              <a:t> the number of unread messages on the tile for an e-mail app </a:t>
            </a:r>
          </a:p>
          <a:p>
            <a:pPr lvl="2"/>
            <a:r>
              <a:rPr lang="en-US" sz="1900" dirty="0" smtClean="0"/>
              <a:t> the current temperature on a weather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Cloud Computing exists: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tasks and data are kept on the internet</a:t>
            </a:r>
          </a:p>
          <a:p>
            <a:pPr lvl="1"/>
            <a:r>
              <a:rPr lang="en-US" dirty="0" smtClean="0"/>
              <a:t> rather than on individual devices, </a:t>
            </a:r>
          </a:p>
          <a:p>
            <a:pPr lvl="1"/>
            <a:r>
              <a:rPr lang="en-US" dirty="0" smtClean="0"/>
              <a:t>providing on-demand access.</a:t>
            </a:r>
          </a:p>
          <a:p>
            <a:r>
              <a:rPr lang="en-US" dirty="0" smtClean="0">
                <a:hlinkClick r:id="rId2" tooltip="Alibaba Group"/>
              </a:rPr>
              <a:t>Alibaba Group</a:t>
            </a:r>
            <a:r>
              <a:rPr lang="en-US" dirty="0" smtClean="0"/>
              <a:t> launched cloud computing-based operating system July 2011. </a:t>
            </a:r>
            <a:r>
              <a:rPr lang="en-US" sz="2100" dirty="0" smtClean="0"/>
              <a:t>(China Based Company)</a:t>
            </a:r>
          </a:p>
          <a:p>
            <a:pPr lvl="1"/>
            <a:r>
              <a:rPr lang="en-US" dirty="0" smtClean="0"/>
              <a:t>The Aliyun operating system will feature cloud services such as:</a:t>
            </a:r>
          </a:p>
          <a:p>
            <a:pPr lvl="2"/>
            <a:r>
              <a:rPr lang="en-US" dirty="0" smtClean="0"/>
              <a:t> email</a:t>
            </a:r>
          </a:p>
          <a:p>
            <a:pPr lvl="2"/>
            <a:r>
              <a:rPr lang="en-US" dirty="0" smtClean="0"/>
              <a:t>Internet search and support for web-based applications. </a:t>
            </a:r>
          </a:p>
          <a:p>
            <a:r>
              <a:rPr lang="en-US" dirty="0" smtClean="0"/>
              <a:t>Users are not required to download or install applications onto their mobile devices.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Definition</a:t>
            </a:r>
            <a:br>
              <a:rPr lang="en-US" b="1" dirty="0" smtClean="0"/>
            </a:br>
            <a:r>
              <a:rPr lang="en-US" dirty="0" smtClean="0"/>
              <a:t>Mobile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combination between: </a:t>
            </a:r>
          </a:p>
          <a:p>
            <a:pPr lvl="1"/>
            <a:r>
              <a:rPr lang="en-US" b="1" dirty="0" smtClean="0"/>
              <a:t>mobile network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and </a:t>
            </a:r>
            <a:r>
              <a:rPr lang="en-US" b="1" dirty="0" smtClean="0"/>
              <a:t>cloud computing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thereby providing optimal services for mobile users. </a:t>
            </a:r>
          </a:p>
          <a:p>
            <a:r>
              <a:rPr lang="en-US" dirty="0" smtClean="0"/>
              <a:t>In mobile cloud computing, mobile devices do not need a powerful configuration: </a:t>
            </a:r>
          </a:p>
          <a:p>
            <a:pPr lvl="1"/>
            <a:r>
              <a:rPr lang="en-US" dirty="0" smtClean="0"/>
              <a:t>(e.g., CPU speed and memory capacity) </a:t>
            </a:r>
          </a:p>
          <a:p>
            <a:r>
              <a:rPr lang="en-US" dirty="0" smtClean="0"/>
              <a:t>since all the data and complicated computing modules can be processed in the clouds.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Example: Mobile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Telecommunication technology in the medical field helped diagnosis and treatment become easier for many people. </a:t>
            </a:r>
          </a:p>
          <a:p>
            <a:r>
              <a:rPr lang="en-US" dirty="0" smtClean="0"/>
              <a:t>This can helps patients regularly monitor their health and have timely treatment. </a:t>
            </a:r>
          </a:p>
          <a:p>
            <a:r>
              <a:rPr lang="en-US" dirty="0" smtClean="0"/>
              <a:t>Also, it leads to an increase accessibility to healthcare providers, more efficient tasks and processes, and the improvement about quality of the healthcare services. </a:t>
            </a:r>
          </a:p>
          <a:p>
            <a:r>
              <a:rPr lang="en-US" dirty="0" smtClean="0"/>
              <a:t>It also has to face many challenges (e.g., physical storage issues, security and privacy, medical errors).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61" y="1452167"/>
            <a:ext cx="8526639" cy="479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Mobile Healthcare </a:t>
            </a:r>
            <a:r>
              <a:rPr lang="en-US" sz="2000" b="1" dirty="0" smtClean="0"/>
              <a:t>(Continued)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computing is introduced as a solution to address aforementioned issues. </a:t>
            </a:r>
          </a:p>
          <a:p>
            <a:pPr lvl="1"/>
            <a:r>
              <a:rPr lang="en-US" dirty="0" smtClean="0"/>
              <a:t>Cloud computing provides the convenience for users to help them access resources easily and quickly. </a:t>
            </a:r>
          </a:p>
          <a:p>
            <a:pPr lvl="1"/>
            <a:r>
              <a:rPr lang="en-US" dirty="0" smtClean="0"/>
              <a:t>It offers services on demand over the network to perform operations that meet changing needs in electronic healthcare 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Example: Mobile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152180"/>
          </a:xfrm>
        </p:spPr>
        <p:txBody>
          <a:bodyPr wrap="square">
            <a:spAutoFit/>
          </a:bodyPr>
          <a:lstStyle/>
          <a:p>
            <a:r>
              <a:rPr lang="en-US" sz="2000" dirty="0" smtClean="0"/>
              <a:t>As mobile computing has become more popular over the past decade, it has been under continuous development with advances in:</a:t>
            </a:r>
          </a:p>
          <a:p>
            <a:pPr lvl="1"/>
            <a:r>
              <a:rPr lang="en-US" sz="2000" dirty="0" smtClean="0"/>
              <a:t> hardware, </a:t>
            </a:r>
          </a:p>
          <a:p>
            <a:pPr lvl="1"/>
            <a:r>
              <a:rPr lang="en-US" sz="2000" dirty="0" smtClean="0"/>
              <a:t>software </a:t>
            </a:r>
          </a:p>
          <a:p>
            <a:pPr lvl="1"/>
            <a:r>
              <a:rPr lang="en-US" sz="2000" dirty="0" smtClean="0"/>
              <a:t>and network. </a:t>
            </a:r>
          </a:p>
          <a:p>
            <a:r>
              <a:rPr lang="en-US" sz="2000" dirty="0" smtClean="0"/>
              <a:t>With mobile computing we can check:</a:t>
            </a:r>
          </a:p>
          <a:p>
            <a:pPr lvl="1"/>
            <a:r>
              <a:rPr lang="en-US" sz="2000" dirty="0" smtClean="0"/>
              <a:t> our email messages, </a:t>
            </a:r>
          </a:p>
          <a:p>
            <a:pPr lvl="1"/>
            <a:r>
              <a:rPr lang="en-US" sz="2000" dirty="0" smtClean="0"/>
              <a:t>our bills, </a:t>
            </a:r>
          </a:p>
          <a:p>
            <a:pPr lvl="1"/>
            <a:r>
              <a:rPr lang="en-US" sz="2000" dirty="0" smtClean="0"/>
              <a:t>our bank accounts</a:t>
            </a:r>
          </a:p>
          <a:p>
            <a:pPr lvl="1"/>
            <a:r>
              <a:rPr lang="en-US" sz="2000" dirty="0" smtClean="0"/>
              <a:t>and our other private information </a:t>
            </a:r>
          </a:p>
          <a:p>
            <a:r>
              <a:rPr lang="en-US" sz="2400" dirty="0" smtClean="0"/>
              <a:t>just by using a mobile phone or laptop anywhere. </a:t>
            </a:r>
          </a:p>
          <a:p>
            <a:r>
              <a:rPr lang="en-US" sz="2000" dirty="0" smtClean="0"/>
              <a:t>All the functionalities obligate each exchange of data to make it safe and immune from any attack. </a:t>
            </a:r>
          </a:p>
          <a:p>
            <a:r>
              <a:rPr lang="en-US" sz="2000" dirty="0" smtClean="0"/>
              <a:t>Mobile computing services have simplified our lives. (??)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cloud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consists of: </a:t>
            </a:r>
          </a:p>
          <a:p>
            <a:pPr lvl="1"/>
            <a:r>
              <a:rPr lang="en-US" dirty="0" smtClean="0"/>
              <a:t>computer hardware</a:t>
            </a:r>
          </a:p>
          <a:p>
            <a:pPr lvl="1"/>
            <a:r>
              <a:rPr lang="en-US" dirty="0" smtClean="0"/>
              <a:t>and/or software </a:t>
            </a:r>
          </a:p>
          <a:p>
            <a:r>
              <a:rPr lang="en-US" dirty="0" smtClean="0"/>
              <a:t>that relies on cloud computing for application delivery.</a:t>
            </a:r>
          </a:p>
          <a:p>
            <a:r>
              <a:rPr lang="en-US" dirty="0" smtClean="0"/>
              <a:t>A Partial List……</a:t>
            </a:r>
          </a:p>
          <a:p>
            <a:r>
              <a:rPr lang="en-US" dirty="0" smtClean="0">
                <a:hlinkClick r:id="rId2" tooltip="Android (operating system)"/>
              </a:rPr>
              <a:t>Android (operating system)</a:t>
            </a:r>
            <a:r>
              <a:rPr lang="en-US" dirty="0" smtClean="0"/>
              <a:t>, </a:t>
            </a:r>
            <a:r>
              <a:rPr lang="en-US" dirty="0" smtClean="0">
                <a:hlinkClick r:id="rId3" tooltip="Baidu Yi"/>
              </a:rPr>
              <a:t>Baidu Yi</a:t>
            </a:r>
            <a:r>
              <a:rPr lang="en-US" dirty="0" smtClean="0"/>
              <a:t>, </a:t>
            </a:r>
            <a:r>
              <a:rPr lang="en-US" dirty="0" smtClean="0">
                <a:hlinkClick r:id="rId4" tooltip="Cherrypal"/>
              </a:rPr>
              <a:t>Cherrypal</a:t>
            </a:r>
            <a:r>
              <a:rPr lang="en-US" dirty="0" smtClean="0"/>
              <a:t>, </a:t>
            </a:r>
            <a:r>
              <a:rPr lang="en-US" dirty="0" smtClean="0">
                <a:hlinkClick r:id="rId5" tooltip="Google Chrome"/>
              </a:rPr>
              <a:t>Google, Chrome</a:t>
            </a:r>
            <a:r>
              <a:rPr lang="en-US" dirty="0" smtClean="0"/>
              <a:t>, </a:t>
            </a:r>
            <a:r>
              <a:rPr lang="en-US" dirty="0" smtClean="0">
                <a:hlinkClick r:id="rId6" tooltip="Chromebook"/>
              </a:rPr>
              <a:t>Chromebook</a:t>
            </a:r>
            <a:r>
              <a:rPr lang="en-US" dirty="0" smtClean="0"/>
              <a:t>,  </a:t>
            </a:r>
            <a:r>
              <a:rPr lang="en-US" dirty="0" smtClean="0">
                <a:hlinkClick r:id="rId7" tooltip="Chromium (web browser)"/>
              </a:rPr>
              <a:t>Chromium (web browser)</a:t>
            </a:r>
            <a:r>
              <a:rPr lang="en-US" dirty="0" smtClean="0"/>
              <a:t>,  </a:t>
            </a:r>
            <a:r>
              <a:rPr lang="en-US" dirty="0" smtClean="0">
                <a:hlinkClick r:id="rId8" tooltip="Cirtas"/>
              </a:rPr>
              <a:t>Cirtas</a:t>
            </a:r>
            <a:r>
              <a:rPr lang="en-US" dirty="0" smtClean="0"/>
              <a:t>, </a:t>
            </a:r>
            <a:r>
              <a:rPr lang="en-US" dirty="0" smtClean="0">
                <a:hlinkClick r:id="rId9" tooltip="Cloud storage gateway"/>
              </a:rPr>
              <a:t>Cloud storage gateway</a:t>
            </a:r>
            <a:r>
              <a:rPr lang="en-US" dirty="0" smtClean="0"/>
              <a:t>, </a:t>
            </a:r>
            <a:r>
              <a:rPr lang="en-US" dirty="0" smtClean="0">
                <a:hlinkClick r:id="rId10" tooltip="CloudBook"/>
              </a:rPr>
              <a:t>CloudBook</a:t>
            </a:r>
            <a:r>
              <a:rPr lang="en-US" dirty="0" smtClean="0"/>
              <a:t>, </a:t>
            </a:r>
            <a:r>
              <a:rPr lang="en-US" dirty="0" smtClean="0">
                <a:hlinkClick r:id="rId11" tooltip="Comodo Dragon (web browser)"/>
              </a:rPr>
              <a:t>Comodo Dragon (web browser)</a:t>
            </a:r>
            <a:r>
              <a:rPr lang="en-US" dirty="0" smtClean="0"/>
              <a:t>, </a:t>
            </a:r>
            <a:r>
              <a:rPr lang="en-US" dirty="0" smtClean="0">
                <a:hlinkClick r:id="rId12" tooltip="CyanogenMod"/>
              </a:rPr>
              <a:t>CyanogenMod</a:t>
            </a:r>
            <a:r>
              <a:rPr lang="en-US" dirty="0" smtClean="0"/>
              <a:t>, </a:t>
            </a:r>
            <a:r>
              <a:rPr lang="en-US" dirty="0" smtClean="0">
                <a:hlinkClick r:id="rId13" tooltip="GOS (operating system)"/>
              </a:rPr>
              <a:t>GOS (operating system)</a:t>
            </a:r>
            <a:r>
              <a:rPr lang="en-US" dirty="0" smtClean="0"/>
              <a:t>, </a:t>
            </a:r>
            <a:r>
              <a:rPr lang="en-US" dirty="0" smtClean="0">
                <a:hlinkClick r:id="rId14" tooltip="Internet OS"/>
              </a:rPr>
              <a:t>Internet OS</a:t>
            </a:r>
            <a:r>
              <a:rPr lang="en-US" dirty="0" smtClean="0"/>
              <a:t>,  </a:t>
            </a:r>
            <a:r>
              <a:rPr lang="en-US" dirty="0" smtClean="0">
                <a:hlinkClick r:id="rId15" tooltip="IPhone"/>
              </a:rPr>
              <a:t>Iphone</a:t>
            </a:r>
            <a:r>
              <a:rPr lang="en-US" dirty="0" smtClean="0"/>
              <a:t>,  </a:t>
            </a:r>
            <a:r>
              <a:rPr lang="en-US" dirty="0" smtClean="0">
                <a:hlinkClick r:id="rId16" tooltip="Joli OS"/>
              </a:rPr>
              <a:t>Joli OS</a:t>
            </a:r>
            <a:r>
              <a:rPr lang="en-US" dirty="0" smtClean="0"/>
              <a:t>,   </a:t>
            </a:r>
            <a:r>
              <a:rPr lang="en-US" dirty="0" smtClean="0">
                <a:hlinkClick r:id="rId17" tooltip="Legacy-free PC"/>
              </a:rPr>
              <a:t>Legacy-free PC</a:t>
            </a:r>
            <a:r>
              <a:rPr lang="en-US" dirty="0" smtClean="0"/>
              <a:t>,  </a:t>
            </a:r>
            <a:r>
              <a:rPr lang="en-US" dirty="0" smtClean="0">
                <a:hlinkClick r:id="rId18" tooltip="MIUI"/>
              </a:rPr>
              <a:t>MIUI</a:t>
            </a:r>
            <a:r>
              <a:rPr lang="en-US" dirty="0" smtClean="0"/>
              <a:t>, </a:t>
            </a:r>
            <a:r>
              <a:rPr lang="en-US" dirty="0" smtClean="0">
                <a:hlinkClick r:id="rId19" tooltip="Netbook"/>
              </a:rPr>
              <a:t>Netbook</a:t>
            </a:r>
            <a:r>
              <a:rPr lang="en-US" dirty="0" smtClean="0"/>
              <a:t>, </a:t>
            </a:r>
            <a:r>
              <a:rPr lang="en-US" dirty="0" smtClean="0">
                <a:hlinkClick r:id="rId20" tooltip="Nettop"/>
              </a:rPr>
              <a:t>Nettop</a:t>
            </a:r>
            <a:r>
              <a:rPr lang="en-US" dirty="0" smtClean="0"/>
              <a:t>, </a:t>
            </a:r>
            <a:r>
              <a:rPr lang="en-US" dirty="0" smtClean="0">
                <a:hlinkClick r:id="rId21" tooltip="OG-OS"/>
              </a:rPr>
              <a:t>OG-OS</a:t>
            </a:r>
            <a:r>
              <a:rPr lang="en-US" dirty="0" smtClean="0"/>
              <a:t>,  </a:t>
            </a:r>
            <a:r>
              <a:rPr lang="en-US" dirty="0" smtClean="0">
                <a:hlinkClick r:id="rId22" tooltip="OMFGB"/>
              </a:rPr>
              <a:t>OMFGB</a:t>
            </a:r>
            <a:r>
              <a:rPr lang="en-US" dirty="0" smtClean="0"/>
              <a:t>, </a:t>
            </a:r>
            <a:r>
              <a:rPr lang="en-US" dirty="0" smtClean="0">
                <a:hlinkClick r:id="rId23" tooltip="OPhone"/>
              </a:rPr>
              <a:t>Ophone</a:t>
            </a:r>
            <a:r>
              <a:rPr lang="en-US" dirty="0" smtClean="0"/>
              <a:t>, </a:t>
            </a:r>
            <a:r>
              <a:rPr lang="en-US" dirty="0" smtClean="0">
                <a:hlinkClick r:id="rId24" tooltip="Plug computer"/>
              </a:rPr>
              <a:t>Plug computer</a:t>
            </a:r>
            <a:r>
              <a:rPr lang="en-US" dirty="0" smtClean="0"/>
              <a:t>,  </a:t>
            </a:r>
            <a:r>
              <a:rPr lang="en-US" dirty="0" smtClean="0">
                <a:hlinkClick r:id="rId25" tooltip="Replicant (operating system)"/>
              </a:rPr>
              <a:t>Replicant (operating system)</a:t>
            </a:r>
            <a:r>
              <a:rPr lang="en-US" dirty="0" smtClean="0"/>
              <a:t>, </a:t>
            </a:r>
            <a:r>
              <a:rPr lang="en-US" dirty="0" smtClean="0">
                <a:hlinkClick r:id="rId26" tooltip="SRWare Iron"/>
              </a:rPr>
              <a:t>SRWare Iron</a:t>
            </a:r>
            <a:r>
              <a:rPr lang="en-US" dirty="0" smtClean="0"/>
              <a:t>, </a:t>
            </a:r>
            <a:r>
              <a:rPr lang="en-US" dirty="0" smtClean="0">
                <a:hlinkClick r:id="rId27" tooltip="StorSimple"/>
              </a:rPr>
              <a:t>StorSimple</a:t>
            </a:r>
            <a:r>
              <a:rPr lang="en-US" dirty="0" smtClean="0"/>
              <a:t>, </a:t>
            </a:r>
            <a:r>
              <a:rPr lang="en-US" dirty="0" smtClean="0">
                <a:hlinkClick r:id="rId28" tooltip="Windows Phone"/>
              </a:rPr>
              <a:t>Windows Phone</a:t>
            </a:r>
            <a:r>
              <a:rPr lang="en-US" dirty="0" smtClean="0"/>
              <a:t>, </a:t>
            </a:r>
            <a:r>
              <a:rPr lang="en-US" dirty="0" smtClean="0">
                <a:hlinkClick r:id="rId29" tooltip="Zonbu"/>
              </a:rPr>
              <a:t>Zonbu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hlinkClick r:id="rId2"/>
              </a:rPr>
              <a:t>Mobile</a:t>
            </a:r>
            <a:r>
              <a:rPr lang="en-US" b="1" dirty="0" smtClean="0"/>
              <a:t> computing appears to be a driving force behind cloud adoption in enterprises.</a:t>
            </a:r>
          </a:p>
          <a:p>
            <a:r>
              <a:rPr lang="en-US" dirty="0" smtClean="0"/>
              <a:t>while cloud computing delivers cost savings, </a:t>
            </a:r>
          </a:p>
          <a:p>
            <a:pPr lvl="1"/>
            <a:r>
              <a:rPr lang="en-US" dirty="0" smtClean="0"/>
              <a:t>it only amounts to a few pennies (relatively speaking) </a:t>
            </a:r>
          </a:p>
          <a:p>
            <a:r>
              <a:rPr lang="en-US" dirty="0" smtClean="0"/>
              <a:t> providing better connectivity to employees’ mobile devices is the reason companies are so interested in cloud computing.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Bring Your Own Device</a:t>
            </a:r>
            <a:r>
              <a:rPr lang="en-US" dirty="0" smtClean="0"/>
              <a:t> (BYOD)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describes the recent trend of people bringing personally-owned mobile devices to their place of work or </a:t>
            </a:r>
            <a:r>
              <a:rPr lang="en-US" b="1" dirty="0" smtClean="0">
                <a:solidFill>
                  <a:srgbClr val="FF0000"/>
                </a:solidFill>
              </a:rPr>
              <a:t>school.</a:t>
            </a:r>
          </a:p>
          <a:p>
            <a:r>
              <a:rPr lang="en-US" dirty="0" smtClean="0"/>
              <a:t>Mobile devices are now found: </a:t>
            </a:r>
          </a:p>
          <a:p>
            <a:pPr lvl="1"/>
            <a:r>
              <a:rPr lang="en-US" dirty="0" smtClean="0"/>
              <a:t>in the hands of most children, </a:t>
            </a:r>
          </a:p>
          <a:p>
            <a:pPr lvl="1"/>
            <a:r>
              <a:rPr lang="en-US" dirty="0" smtClean="0"/>
              <a:t>school leaders are using that to their advantage by:</a:t>
            </a:r>
          </a:p>
          <a:p>
            <a:pPr lvl="2"/>
            <a:r>
              <a:rPr lang="en-US" dirty="0" smtClean="0"/>
              <a:t> incorporating devices that students already own into classroom lessons and projects.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Pros of BYOD in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1.  Students MORE likely to have remembered devices than pencils etc</a:t>
            </a:r>
          </a:p>
          <a:p>
            <a:r>
              <a:rPr lang="en-US" sz="2000" dirty="0" smtClean="0"/>
              <a:t>2.  Can use the device THEY have chosen to complete set tasks.</a:t>
            </a:r>
          </a:p>
          <a:p>
            <a:r>
              <a:rPr lang="en-US" sz="2000" dirty="0" smtClean="0"/>
              <a:t>3.  Technology is ubiquitous outside the school gates. Why not inside too?</a:t>
            </a:r>
          </a:p>
          <a:p>
            <a:r>
              <a:rPr lang="en-US" sz="2000" dirty="0" smtClean="0"/>
              <a:t>4.  If BYOD is not allowed, then we're teaching to the lowest common denominator</a:t>
            </a:r>
          </a:p>
          <a:p>
            <a:r>
              <a:rPr lang="en-US" sz="2000" dirty="0" smtClean="0"/>
              <a:t>5.  When students use their own devices, they take care of their own 'training.‘</a:t>
            </a:r>
          </a:p>
          <a:p>
            <a:r>
              <a:rPr lang="en-US" sz="2000" dirty="0" smtClean="0"/>
              <a:t>6.  Usage of BYOD is seen as a privilege &amp; students stay on task.</a:t>
            </a:r>
          </a:p>
          <a:p>
            <a:r>
              <a:rPr lang="en-US" sz="2000" dirty="0" smtClean="0"/>
              <a:t>7.  BYOD offers potential cost savings since fewer school devices are needed.</a:t>
            </a:r>
          </a:p>
          <a:p>
            <a:r>
              <a:rPr lang="en-US" sz="2000" dirty="0" smtClean="0"/>
              <a:t>8.  BYOD allows student &amp; teacher to swap roles.</a:t>
            </a:r>
          </a:p>
          <a:p>
            <a:r>
              <a:rPr lang="en-US" sz="2000" dirty="0" smtClean="0"/>
              <a:t>9.  BYOD offers learning opportunities at times the students choose.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Pros of BYOD in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8094"/>
          </a:xfrm>
        </p:spPr>
        <p:txBody>
          <a:bodyPr>
            <a:spAutoFit/>
          </a:bodyPr>
          <a:lstStyle/>
          <a:p>
            <a:r>
              <a:rPr lang="en-US" sz="2000" dirty="0" smtClean="0"/>
              <a:t>10.  BYOD creates emotions such as enthusiasm, vitality, and zest all of which are related to curiosity.</a:t>
            </a:r>
          </a:p>
          <a:p>
            <a:r>
              <a:rPr lang="en-US" sz="2000" dirty="0" smtClean="0"/>
              <a:t>11.  Reduces expenditure on stationery.</a:t>
            </a:r>
          </a:p>
          <a:p>
            <a:r>
              <a:rPr lang="en-US" sz="2000" dirty="0" smtClean="0"/>
              <a:t>12.  BYOD extends the tech resources already provided by school.</a:t>
            </a:r>
          </a:p>
          <a:p>
            <a:r>
              <a:rPr lang="en-US" sz="2000" dirty="0" smtClean="0"/>
              <a:t>13.  BYOD encourages purposeful choice of appropriate tools/apps.</a:t>
            </a:r>
          </a:p>
          <a:p>
            <a:r>
              <a:rPr lang="en-US" sz="2000" dirty="0" smtClean="0"/>
              <a:t>14.  BYOD in school provides opportunity for teaching respectful/appropriate use.</a:t>
            </a:r>
          </a:p>
          <a:p>
            <a:r>
              <a:rPr lang="en-US" sz="2000" dirty="0" smtClean="0"/>
              <a:t>15.  On average BYOD can help keep pace with ever-updating tech.</a:t>
            </a:r>
          </a:p>
          <a:p>
            <a:r>
              <a:rPr lang="en-US" sz="2000" dirty="0" smtClean="0"/>
              <a:t>16.  New horizons may become apparent when students are choosing their paths.</a:t>
            </a:r>
          </a:p>
          <a:p>
            <a:r>
              <a:rPr lang="en-US" sz="2000" dirty="0" smtClean="0"/>
              <a:t>17.  BYOD could be pivotal in supporting independent learning.</a:t>
            </a:r>
          </a:p>
          <a:p>
            <a:r>
              <a:rPr lang="en-US" sz="2000" dirty="0" smtClean="0"/>
              <a:t>18.  BYOD offers a way of delivering e-book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 of BYOD in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419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1.  Students leave chargers at home. Devices run out of power.</a:t>
            </a:r>
          </a:p>
          <a:p>
            <a:r>
              <a:rPr lang="en-US" sz="2000" dirty="0" smtClean="0"/>
              <a:t>2.  Exacerbates issues of inequity of access.</a:t>
            </a:r>
          </a:p>
          <a:p>
            <a:r>
              <a:rPr lang="en-US" sz="2000" dirty="0" smtClean="0"/>
              <a:t>3.  Students forget to bring devices.</a:t>
            </a:r>
          </a:p>
          <a:p>
            <a:r>
              <a:rPr lang="en-US" sz="2000" dirty="0" smtClean="0"/>
              <a:t>4.  Technical infrastructure may need addressing before implementation. Expensive.</a:t>
            </a:r>
          </a:p>
          <a:p>
            <a:r>
              <a:rPr lang="en-US" sz="2000" dirty="0" smtClean="0"/>
              <a:t>5.  BYOD will encourage students to be 'off task.‘</a:t>
            </a:r>
          </a:p>
          <a:p>
            <a:r>
              <a:rPr lang="en-US" sz="2000" dirty="0" smtClean="0"/>
              <a:t>6.  Pens &amp; paper don't require infrastructure.</a:t>
            </a:r>
          </a:p>
          <a:p>
            <a:r>
              <a:rPr lang="en-US" sz="2000" dirty="0" smtClean="0"/>
              <a:t>7.  Applications/tools are not common to all platforms.</a:t>
            </a:r>
          </a:p>
          <a:p>
            <a:r>
              <a:rPr lang="en-US" sz="2000" dirty="0" smtClean="0"/>
              <a:t>8.  BYOD runs up against many schools' 'ban </a:t>
            </a:r>
            <a:r>
              <a:rPr lang="en-US" sz="2000" dirty="0" err="1" smtClean="0"/>
              <a:t>em</a:t>
            </a:r>
            <a:r>
              <a:rPr lang="en-US" sz="2000" dirty="0" smtClean="0"/>
              <a:t>' policies. (Mobile Devices)</a:t>
            </a:r>
          </a:p>
          <a:p>
            <a:r>
              <a:rPr lang="en-US" sz="2000" dirty="0" smtClean="0"/>
              <a:t>9.  Planning for a lesson with devices whose capability you don't know needs more care &amp; thought.</a:t>
            </a:r>
          </a:p>
          <a:p>
            <a:r>
              <a:rPr lang="en-US" sz="2000" dirty="0" smtClean="0"/>
              <a:t>10.  Expensive personal devices increase possibility of theft.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 of BYOD in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11.  Many teachers aren't flexible or willing enough to take risks trying BYOD.</a:t>
            </a:r>
          </a:p>
          <a:p>
            <a:r>
              <a:rPr lang="en-US" dirty="0" smtClean="0"/>
              <a:t>12.  Emphasis of tech support will need to shift from network to user .</a:t>
            </a:r>
          </a:p>
          <a:p>
            <a:r>
              <a:rPr lang="en-US" dirty="0" smtClean="0"/>
              <a:t>13.  Teachers will need instructional PD in getting the most from BYOD.</a:t>
            </a:r>
          </a:p>
          <a:p>
            <a:r>
              <a:rPr lang="en-US" dirty="0" smtClean="0"/>
              <a:t>14.  Teachers may find themselves troubleshooting tech instead of guiding learning.</a:t>
            </a:r>
          </a:p>
          <a:p>
            <a:r>
              <a:rPr lang="en-US" dirty="0" smtClean="0"/>
              <a:t>15.  Parents may not be comfortable with paying for device/access for use in school.</a:t>
            </a:r>
          </a:p>
          <a:p>
            <a:r>
              <a:rPr lang="en-US" dirty="0" smtClean="0"/>
              <a:t>16.  Some students may be unhappy mixing school work on their personal device.</a:t>
            </a:r>
          </a:p>
          <a:p>
            <a:r>
              <a:rPr lang="en-US" dirty="0" smtClean="0"/>
              <a:t>17.  Accessing school network can present problems w/ </a:t>
            </a:r>
            <a:r>
              <a:rPr lang="en-US" dirty="0" err="1" smtClean="0"/>
              <a:t>WiFi</a:t>
            </a:r>
            <a:r>
              <a:rPr lang="en-US" dirty="0" smtClean="0"/>
              <a:t>/Proxy settings etc</a:t>
            </a:r>
          </a:p>
          <a:p>
            <a:r>
              <a:rPr lang="en-US" dirty="0" smtClean="0"/>
              <a:t>18.  Currently, BYOD doesn't help prep for external exams.</a:t>
            </a:r>
          </a:p>
          <a:p>
            <a:r>
              <a:rPr lang="en-US" dirty="0" smtClean="0"/>
              <a:t>19.  Tech can become a status symbol to flaunt.</a:t>
            </a:r>
          </a:p>
          <a:p>
            <a:r>
              <a:rPr lang="en-US" dirty="0" smtClean="0"/>
              <a:t>20.  Greater opportunities for plagiarism exist with BYOD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to manage tech change in a BYOD and cloud world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Question.</a:t>
            </a:r>
          </a:p>
          <a:p>
            <a:endParaRPr lang="en-US" dirty="0" smtClean="0"/>
          </a:p>
          <a:p>
            <a:r>
              <a:rPr lang="en-US" dirty="0" smtClean="0"/>
              <a:t>The End…….</a:t>
            </a:r>
          </a:p>
          <a:p>
            <a:r>
              <a:rPr lang="en-US" dirty="0" smtClean="0"/>
              <a:t>Jere Minich</a:t>
            </a:r>
          </a:p>
          <a:p>
            <a:r>
              <a:rPr lang="en-US" dirty="0" smtClean="0">
                <a:hlinkClick r:id="rId2"/>
              </a:rPr>
              <a:t>ProgramLSCS@gmail.com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Look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110" y="1435910"/>
            <a:ext cx="7013890" cy="496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view of the Microsoft data center in Dublin, Ireland.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75300"/>
            <a:ext cx="7280710" cy="47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 view of the Microsoft data center in Dublin, Ireland.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26402"/>
            <a:ext cx="7162800" cy="509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 computing is where: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applications, </a:t>
            </a:r>
          </a:p>
          <a:p>
            <a:r>
              <a:rPr lang="en-US" dirty="0" smtClean="0"/>
              <a:t>processing power, 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or artificial intelligence</a:t>
            </a:r>
          </a:p>
          <a:p>
            <a:pPr>
              <a:buNone/>
            </a:pPr>
            <a:r>
              <a:rPr lang="en-US" sz="4800" dirty="0" smtClean="0"/>
              <a:t>are accessed over the Internet.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ability to employ a number </a:t>
            </a:r>
            <a:r>
              <a:rPr lang="en-US" dirty="0" smtClean="0"/>
              <a:t>of:</a:t>
            </a:r>
          </a:p>
          <a:p>
            <a:pPr lvl="1"/>
            <a:r>
              <a:rPr lang="en-US" dirty="0" smtClean="0"/>
              <a:t>computers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hardware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software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servers </a:t>
            </a:r>
            <a:r>
              <a:rPr lang="en-US" dirty="0" smtClean="0"/>
              <a:t> - </a:t>
            </a:r>
            <a:r>
              <a:rPr lang="en-US" sz="1800" dirty="0" smtClean="0"/>
              <a:t>a computer program running to serve the requests of other programs</a:t>
            </a:r>
            <a:r>
              <a:rPr lang="en-US" dirty="0" smtClean="0"/>
              <a:t>,</a:t>
            </a:r>
          </a:p>
          <a:p>
            <a:r>
              <a:rPr lang="en-US" dirty="0" smtClean="0"/>
              <a:t>to </a:t>
            </a:r>
            <a:r>
              <a:rPr lang="en-US" dirty="0"/>
              <a:t>serve your computing needs remotely </a:t>
            </a:r>
            <a:endParaRPr lang="en-US" dirty="0" smtClean="0"/>
          </a:p>
          <a:p>
            <a:pPr lvl="1"/>
            <a:r>
              <a:rPr lang="en-US" dirty="0" smtClean="0"/>
              <a:t>without </a:t>
            </a:r>
            <a:r>
              <a:rPr lang="en-US" dirty="0"/>
              <a:t>actually owning or running the software and hardware.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B8AB-8075-444E-9790-6421FED479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2914</Words>
  <Application>Microsoft Office PowerPoint</Application>
  <PresentationFormat>On-screen Show (4:3)</PresentationFormat>
  <Paragraphs>447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Cloud Computing –  a simple Explanation</vt:lpstr>
      <vt:lpstr>Overview for today</vt:lpstr>
      <vt:lpstr>Cloud Computing concept background with a lot of icons: tablet, smartphone, computer, desktop, monitor, music, downloads and so on </vt:lpstr>
      <vt:lpstr>Cloud Computing Complex</vt:lpstr>
      <vt:lpstr>Inside Look </vt:lpstr>
      <vt:lpstr>A view of the Microsoft data center in Dublin, Ireland.</vt:lpstr>
      <vt:lpstr>Another  view of the Microsoft data center in Dublin, Ireland.</vt:lpstr>
      <vt:lpstr>Cloud computing is where: </vt:lpstr>
      <vt:lpstr>Cloud computing is:</vt:lpstr>
      <vt:lpstr>Cloud computing is:</vt:lpstr>
      <vt:lpstr>The strength of cloud computing is:</vt:lpstr>
      <vt:lpstr>There are numerous free cloud computing services, like: </vt:lpstr>
      <vt:lpstr>Why Businesses Need Cloud Computing</vt:lpstr>
      <vt:lpstr>Types of Cloud Service</vt:lpstr>
      <vt:lpstr>How Cloud Computing Works</vt:lpstr>
      <vt:lpstr>Positive/Advantages of Cloud Computing</vt:lpstr>
      <vt:lpstr>Some Other Advantages to Using Cloud Computing</vt:lpstr>
      <vt:lpstr>What Cloud Computing is Like</vt:lpstr>
      <vt:lpstr>Cloud Access</vt:lpstr>
      <vt:lpstr>With cloud computing</vt:lpstr>
      <vt:lpstr>Security – A big question</vt:lpstr>
      <vt:lpstr>Security</vt:lpstr>
      <vt:lpstr>Cloud Security </vt:lpstr>
      <vt:lpstr>Cloud Security and privacy</vt:lpstr>
      <vt:lpstr>Cloud Security</vt:lpstr>
      <vt:lpstr>Public records</vt:lpstr>
      <vt:lpstr>I understand this concept, but how is it affecting me, my family?</vt:lpstr>
      <vt:lpstr>The idea behind platform as a service:</vt:lpstr>
      <vt:lpstr>Infrastructure</vt:lpstr>
      <vt:lpstr>How is the average end-user affected by cloud computing?  Is the average person who sits down to surf the Web participating in cloud computing?</vt:lpstr>
      <vt:lpstr>3 Big Benefits</vt:lpstr>
      <vt:lpstr>Google &amp; Cloud</vt:lpstr>
      <vt:lpstr>Asynchronous Javascript And XML.</vt:lpstr>
      <vt:lpstr>The Final Analysis</vt:lpstr>
      <vt:lpstr>the tip of the iceburg</vt:lpstr>
      <vt:lpstr>A Look into the near Future</vt:lpstr>
      <vt:lpstr>Mobile Cloud Computing exists:</vt:lpstr>
      <vt:lpstr>Definition Mobile cloud computing</vt:lpstr>
      <vt:lpstr>Example: Mobile Healthcare</vt:lpstr>
      <vt:lpstr>Mobile Healthcare (Continued)</vt:lpstr>
      <vt:lpstr>Example: Mobile Computing</vt:lpstr>
      <vt:lpstr>A cloud client</vt:lpstr>
      <vt:lpstr>Business Outlook</vt:lpstr>
      <vt:lpstr>Bring Your Own Device (BYOD)</vt:lpstr>
      <vt:lpstr>Pros of BYOD in Schools</vt:lpstr>
      <vt:lpstr>Pros of BYOD in Schools</vt:lpstr>
      <vt:lpstr>Cons of BYOD in Schools</vt:lpstr>
      <vt:lpstr>Cons of BYOD in Schools</vt:lpstr>
      <vt:lpstr>How to manage tech change in a BYOD and cloud world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 –  a simple Explanation</dc:title>
  <dc:creator>Jere Joyce</dc:creator>
  <cp:lastModifiedBy>Jere Joyce</cp:lastModifiedBy>
  <cp:revision>8</cp:revision>
  <dcterms:created xsi:type="dcterms:W3CDTF">2012-05-02T20:17:00Z</dcterms:created>
  <dcterms:modified xsi:type="dcterms:W3CDTF">2013-05-04T00:47:09Z</dcterms:modified>
</cp:coreProperties>
</file>